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Modifiez les styles du texte du masque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Modifiez les styles du texte du masque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5F3817CC-570B-442C-935A-4D68DC9507A0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03/02/2023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2AE4D60D-4183-41A1-9806-A58027F1F5C5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Modifiez les styles du texte du masque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A1322CED-CCCA-41EF-AEBF-92808CD5F9A9}" type="datetime">
              <a:rPr b="0" lang="fr-FR" sz="1200" spc="-1" strike="noStrike">
                <a:solidFill>
                  <a:srgbClr val="8b8b8b"/>
                </a:solidFill>
                <a:latin typeface="Calibri"/>
              </a:rPr>
              <a:t>03/02/2023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1DCC0A3F-E3C4-4CA4-9AC6-118748EC32AC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Que faire de nos vieux ?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802080" y="1825560"/>
            <a:ext cx="521748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Reléguer ou faire société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Regards sur les politiques publiques depuis la seconde       guerre mondiale  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5" name="Espace réservé du contenu 1" descr=""/>
          <p:cNvPicPr/>
          <p:nvPr/>
        </p:nvPicPr>
        <p:blipFill>
          <a:blip r:embed="rId1"/>
          <a:stretch/>
        </p:blipFill>
        <p:spPr>
          <a:xfrm>
            <a:off x="8154360" y="2506680"/>
            <a:ext cx="3078000" cy="4350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65000"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Rapport sur les politiques de la vieillesse (1962)</a:t>
            </a:r>
            <a:br/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br/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5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Pour la Commission d’études des problèmes de la vieillesse du Haut Comité consultatif de la population et la famille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=  Cri d’alerte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Tournant dans les orientations des politiques de la vieillesse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= « Rester vivre parmi les autres générations »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- Accent mis sur intégration des personnes âgées en leur fournissant les moyens appropriés  afin de continuer le plus longtemps possible à mener une vie indépendante (logement, aides à domicile, services sociaux) = maintien/soutien à domicile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L’âge d’or des retraités : Vivre à plein régime 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Ord.26/03/1982 : abaissement de l’âge de la retraite à 60 ans- maintien de la durée de cotisation de 37,5 années (40 ans en 1993)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 Revalorisation des retraites : revenu médian des retraités // revenu médian des actifs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« Vivre c’est vieillir, vieillir c’est vivre »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- Silver Economy : voyages – résidences – alimentation – vêtements - parapharmacie – assurances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- explosion des activités associatives en tout genre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25 % des maires sont des seniors.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9" name="Espace réservé du contenu 3" descr=""/>
          <p:cNvPicPr/>
          <p:nvPr/>
        </p:nvPicPr>
        <p:blipFill>
          <a:blip r:embed="rId1"/>
          <a:stretch/>
        </p:blipFill>
        <p:spPr>
          <a:xfrm>
            <a:off x="4827240" y="1825560"/>
            <a:ext cx="2536920" cy="4350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2000"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10 ans après … le temps de la perte d’autonomie et de  la dépendance (arrêté 13 mars 1985)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9000"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fr-FR" sz="2800" spc="-1" strike="noStrike" baseline="30000">
                <a:solidFill>
                  <a:srgbClr val="000000"/>
                </a:solidFill>
                <a:latin typeface="Calibri"/>
              </a:rPr>
              <a:t>ème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risque ? = assurance obligatoire contre dépendance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Débat lancé par m ission parlementaire 1979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Après la canicule de 2003, création de la CNSA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Financement par la suppression d’un jour férié (lundi de Pentecôte).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= refus de sortir du régime de l’aide sociale confiée aux départements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Plan Borloo = Libéralisation du marché de l’aide à domicile  (L. juillet 2005)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 partir de 2002, multiplication des EHPAD avec main mise du secteur privé  dont 25 % structure commerciale -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Aujourd’hui 7500 établissements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</a:t>
            </a:r>
            <a:r>
              <a:rPr b="0" lang="fr-FR" sz="3200" spc="-1" strike="noStrike">
                <a:solidFill>
                  <a:srgbClr val="000000"/>
                </a:solidFill>
                <a:latin typeface="Calibri Light"/>
              </a:rPr>
              <a:t>Quelle place dans la société pour les  </a:t>
            </a:r>
            <a:br/>
            <a:r>
              <a:rPr b="0" lang="fr-FR" sz="3200" spc="-1" strike="noStrike">
                <a:solidFill>
                  <a:srgbClr val="000000"/>
                </a:solidFill>
                <a:latin typeface="Calibri Light"/>
              </a:rPr>
              <a:t>                 personnes âgées?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57000"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Plans et lois se succèdent , à partir de 2006,  dans l’attente d’une politique cohérente =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empilement des dispositifs  +  situation très hétérogène selon les territoires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Le vieillissement est un parcours avec des étapes  mais absence de structures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intermédiaires entre le domicile et l’EHPAD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* L. 20/07/2001 : instauration de l’APA mais pas de véritable choix de mode de vie  pour personnes aux plus faibles revenus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Dernier grand acte = L. 28/12/2015 au titre prometteur «  relative à l’adaptation de la société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au vieillissement » et un objectif « Anticiper au lieu de subir »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3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3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Des signaux d’alerte 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Recours aux aidants : 4,3M.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70 % sont des proches –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44 % sont des conjoints 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62 % des femmes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Loi déc. 2015= reconnaissance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dont droit au répit (congé).      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5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Rapport de Claire HEDON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Défenseure des droits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« Les droits fondamentaux des personnes âgées en EHPAD « 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900 réclamations (45% EHPAD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publics)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+    Inspection de 1400/7500 EHPAD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Les nommer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Les vieux, les vieillards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Les ainés, les anciens, les ancêtres , les cheveux blancs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Les vieux travailleurs salariés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(L. 1941 –Cion 1946) -retraités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Les personnes âgées : 3</a:t>
            </a:r>
            <a:r>
              <a:rPr b="0" lang="fr-FR" sz="2800" spc="-1" strike="noStrike" baseline="30000">
                <a:solidFill>
                  <a:srgbClr val="000000"/>
                </a:solidFill>
                <a:latin typeface="Calibri"/>
              </a:rPr>
              <a:t>ème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âge – 4</a:t>
            </a:r>
            <a:r>
              <a:rPr b="0" lang="fr-FR" sz="2800" spc="-1" strike="noStrike" baseline="30000">
                <a:solidFill>
                  <a:srgbClr val="000000"/>
                </a:solidFill>
                <a:latin typeface="Calibri"/>
              </a:rPr>
              <a:t>ème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âge – grand âge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Les seniors : les plus âgés …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ord. 1656 :  « le grand renfermement »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L. juillet 1905 : assistance pour les vieillards de plus de 70 ans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Arrêté 1951 : Journée nationale des vieillards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O.M.S. : 65 ans/cessation activité professionnelle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Les fêter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9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Fête de la Vieillesse :  une des  fêtes du culte décadaire – 10 Fructidor (28 août) – à côté de l’Agriculture, la Jeunesse, les Epoux, la Liberté …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Un hymne par  F-J. Gossec  « composeur officiel » (10 Fructidor An IV)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«  Apportez des fleurs, couvrez en ces sages » (Discours 10 Fructidor  An VII)  -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Arrêté Thermidor An VIII y met fin.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Journée nationale des vieillards : 1951 devenue en 1977 «  Semaine des retraités et personnes âgées » ou « Semaine bleue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Il s’agit d’organiser des collectes (quêtes) – disparition en 1988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« 365 jours pour agir, une semaine pour le dire »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Une population vieillissante… le papy boom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15 M. plus de 65 ans– 20 M. en 2030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57 % sont des femmes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elles seront les 2/3des plus de 85 ans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           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¾ des plus de95 ans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900 000ont plus de 90 ans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22  000 centenaires : X 20/1970 – X 10  en 2070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Et l’espérance de vie ?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 65 ans, sans souffrir d’incapacité dans gestes de la vie quotidienne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64,1 pour les femmes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62,7 pour les hommes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Pour les personnes âgées de 65 ans en 2022 :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85,3 pour les femmes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79,3 pour les hommes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Pour celles qui naissent en 2022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93 ans pour les femmes – 90 pour les hommes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6" name="Espace réservé du contenu 3" descr=""/>
          <p:cNvPicPr/>
          <p:nvPr/>
        </p:nvPicPr>
        <p:blipFill>
          <a:blip r:embed="rId1"/>
          <a:stretch/>
        </p:blipFill>
        <p:spPr>
          <a:xfrm>
            <a:off x="2882880" y="2039040"/>
            <a:ext cx="6426000" cy="3924000"/>
          </a:xfrm>
          <a:prstGeom prst="rect">
            <a:avLst/>
          </a:prstGeom>
          <a:ln w="0">
            <a:noFill/>
          </a:ln>
        </p:spPr>
      </p:pic>
    </p:spTree>
  </p:cSld>
  <p:transition spd="slow">
    <p:wipe dir="l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Chronologie des politiques publiques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Lutter contre la misère  des personnes âgées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Vient l’âge d’or : années 80/90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Boom de la silver economy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 Quand l’heure de la dépendance arrive ? Que faire ?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</a:t>
            </a: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Eradiquer la misère des vieillards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9000"/>
          </a:bodyPr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Logement : L. sept. 1948 = blocage des loyers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Ressources :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- aide sociale :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L. 30 juin 1956 : Fonds National de solidarité = allocation minimum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- retraites 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En 1945 : 30 années d’activité- taux de remplacement de 40 % -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*  L. Boulin (déc. 1971) + L. 1972 : retraite complémentaire obligatoire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+   L. juin 1975 : disparition des hospices et développement de structures d’accueil adaptées – Délai de 10 ans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832760" y="65376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68000"/>
          </a:bodyPr>
          <a:p>
            <a:pPr>
              <a:lnSpc>
                <a:spcPct val="9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« Faire de la retraite, </a:t>
            </a:r>
            <a:br/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                  une nouvelle étape de la vie »      </a:t>
            </a:r>
            <a:br/>
            <a:r>
              <a:rPr b="0" lang="fr-FR" sz="4400" spc="-1" strike="noStrike">
                <a:solidFill>
                  <a:srgbClr val="000000"/>
                </a:solidFill>
                <a:latin typeface="Calibri Light"/>
              </a:rPr>
              <a:t>                          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" name="Espace réservé du contenu 4" descr=""/>
          <p:cNvPicPr/>
          <p:nvPr/>
        </p:nvPicPr>
        <p:blipFill>
          <a:blip r:embed="rId1"/>
          <a:stretch/>
        </p:blipFill>
        <p:spPr>
          <a:xfrm>
            <a:off x="741960" y="2582280"/>
            <a:ext cx="5181120" cy="2863080"/>
          </a:xfrm>
          <a:prstGeom prst="rect">
            <a:avLst/>
          </a:prstGeom>
          <a:ln w="0">
            <a:noFill/>
          </a:ln>
        </p:spPr>
      </p:pic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172200" y="197928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Pierre LAROQUE (1907-1997)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Haut fonctionnaire radié par Vichy en 1940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Rédacteur ord. Oct. 1945 créant la Sécurité sociale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Directeur des assurances sociales, puis de la Sécurité sociale (1946-1951)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Ambroise CROIZAT – Min. Travail 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Application>LibreOffice/7.2.5.2$Windows_X86_64 LibreOffice_project/499f9727c189e6ef3471021d6132d4c694f357e5</Application>
  <AppVersion>15.0000</AppVersion>
  <Words>775</Words>
  <Paragraphs>128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2023-01-02T12:27:17Z</dcterms:created>
  <dc:creator>fortunet france</dc:creator>
  <dc:description/>
  <dc:language>fr-FR</dc:language>
  <cp:lastModifiedBy>fortunet france</cp:lastModifiedBy>
  <cp:lastPrinted>2023-02-02T12:14:20Z</cp:lastPrinted>
  <dcterms:modified xsi:type="dcterms:W3CDTF">2023-02-02T12:33:09Z</dcterms:modified>
  <cp:revision>97</cp:revision>
  <dc:subject/>
  <dc:title>Que faire de nos vieux ?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15</vt:i4>
  </property>
</Properties>
</file>