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media/image44.png" ContentType="image/png"/>
  <Override PartName="/ppt/media/image42.png" ContentType="image/png"/>
  <Override PartName="/ppt/media/image41.png" ContentType="image/png"/>
  <Override PartName="/ppt/media/image39.png" ContentType="image/png"/>
  <Override PartName="/ppt/media/image38.png" ContentType="image/png"/>
  <Override PartName="/ppt/media/image35.png" ContentType="image/png"/>
  <Override PartName="/ppt/media/image34.jpeg" ContentType="image/jpe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28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20.png" ContentType="image/png"/>
  <Override PartName="/ppt/media/image43.png" ContentType="image/png"/>
  <Override PartName="/ppt/media/image18.png" ContentType="image/png"/>
  <Override PartName="/ppt/media/image8.png" ContentType="image/png"/>
  <Override PartName="/ppt/media/image16.wmf" ContentType="image/x-wmf"/>
  <Override PartName="/ppt/media/image14.png" ContentType="image/png"/>
  <Override PartName="/ppt/media/image13.png" ContentType="image/png"/>
  <Override PartName="/ppt/media/image12.png" ContentType="image/png"/>
  <Override PartName="/ppt/media/image19.jpeg" ContentType="image/jpeg"/>
  <Override PartName="/ppt/media/image36.jpeg" ContentType="image/jpeg"/>
  <Override PartName="/ppt/media/image11.png" ContentType="image/png"/>
  <Override PartName="/ppt/media/image10.png" ContentType="image/png"/>
  <Override PartName="/ppt/media/image37.png" ContentType="image/png"/>
  <Override PartName="/ppt/media/image17.wmf" ContentType="image/x-wmf"/>
  <Override PartName="/ppt/media/image9.png" ContentType="image/png"/>
  <Override PartName="/ppt/media/image7.png" ContentType="image/png"/>
  <Override PartName="/ppt/media/image29.png" ContentType="image/png"/>
  <Override PartName="/ppt/media/image6.png" ContentType="image/png"/>
  <Override PartName="/ppt/media/image27.png" ContentType="image/png"/>
  <Override PartName="/ppt/media/image5.jpeg" ContentType="image/jpeg"/>
  <Override PartName="/ppt/media/image4.png" ContentType="image/png"/>
  <Override PartName="/ppt/media/image26.png" ContentType="image/png"/>
  <Override PartName="/ppt/media/image47.png" ContentType="image/png"/>
  <Override PartName="/ppt/media/image3.png" ContentType="image/png"/>
  <Override PartName="/ppt/media/image25.png" ContentType="image/png"/>
  <Override PartName="/ppt/media/image46.png" ContentType="image/png"/>
  <Override PartName="/ppt/media/image2.png" ContentType="image/png"/>
  <Override PartName="/ppt/media/image40.png" ContentType="image/png"/>
  <Override PartName="/ppt/media/image15.png" ContentType="image/png"/>
  <Override PartName="/ppt/media/image24.png" ContentType="image/png"/>
  <Override PartName="/ppt/media/image45.png" ContentType="image/png"/>
  <Override PartName="/ppt/media/image1.png" ContentType="image/png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8" name="" descr=""/>
          <p:cNvPicPr/>
          <p:nvPr/>
        </p:nvPicPr>
        <p:blipFill>
          <a:blip r:embed="rId2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39" name="" descr=""/>
          <p:cNvPicPr/>
          <p:nvPr/>
        </p:nvPicPr>
        <p:blipFill>
          <a:blip r:embed="rId3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3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lang="fr-FR" sz="6000" strike="noStrike">
                <a:solidFill>
                  <a:srgbClr val="000000"/>
                </a:solidFill>
                <a:latin typeface="Calibri Light"/>
              </a:rPr>
              <a:t>Modifiez le style du titre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Modifiez le style des sous-titres du masque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r-FR" sz="1200" strike="noStrike">
                <a:solidFill>
                  <a:srgbClr val="8b8b8b"/>
                </a:solidFill>
                <a:latin typeface="Calibri"/>
              </a:rPr>
              <a:t>02/02/2019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7D12575-5032-4827-8EC7-BF614AAFFDE2}" type="slidenum">
              <a:rPr lang="fr-FR" sz="1200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/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fr-FR" sz="2800">
                <a:latin typeface="Calibri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000">
                <a:latin typeface="Calibri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>
                <a:latin typeface="Calibri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>
                <a:latin typeface="Calibri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Septième niveau de plan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fr-FR" sz="4400" strike="noStrike">
                <a:solidFill>
                  <a:srgbClr val="000000"/>
                </a:solidFill>
                <a:latin typeface="Calibri Light"/>
              </a:rPr>
              <a:t>Modifiez le style du titre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Septième niveau de planModifier les styles du texte du masque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fr-FR" sz="2000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•"/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/>
          </a:p>
          <a:p>
            <a:pPr lvl="4">
              <a:lnSpc>
                <a:spcPct val="100000"/>
              </a:lnSpc>
              <a:buFont typeface="Arial"/>
              <a:buChar char="•"/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r-FR" sz="1200" strike="noStrike">
                <a:solidFill>
                  <a:srgbClr val="8b8b8b"/>
                </a:solidFill>
                <a:latin typeface="Calibri"/>
              </a:rPr>
              <a:t>02/02/2019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448F5CF-C334-4BE4-801D-805D147C95A5}" type="slidenum">
              <a:rPr lang="fr-FR" sz="1200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image" Target="../media/image17.wmf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1523880" y="114120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fr-FR" sz="6000" strike="noStrike">
                <a:solidFill>
                  <a:srgbClr val="000000"/>
                </a:solidFill>
                <a:latin typeface="Calibri Light"/>
              </a:rPr>
              <a:t>Le photovoltaïque </a:t>
            </a:r>
            <a:r>
              <a:rPr lang="fr-FR" sz="6000" strike="noStrike">
                <a:solidFill>
                  <a:srgbClr val="000000"/>
                </a:solidFill>
                <a:latin typeface="Calibri Light"/>
              </a:rPr>
              <a:t>
</a:t>
            </a:r>
            <a:r>
              <a:rPr lang="fr-FR" sz="6000" strike="noStrike">
                <a:solidFill>
                  <a:srgbClr val="000000"/>
                </a:solidFill>
                <a:latin typeface="Calibri Light"/>
              </a:rPr>
              <a:t>et le « mix énergétique »</a:t>
            </a:r>
            <a:endParaRPr/>
          </a:p>
        </p:txBody>
      </p:sp>
      <p:sp>
        <p:nvSpPr>
          <p:cNvPr id="80" name="TextShape 2"/>
          <p:cNvSpPr txBox="1"/>
          <p:nvPr/>
        </p:nvSpPr>
        <p:spPr>
          <a:xfrm>
            <a:off x="1523880" y="420480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lang="fr-FR" sz="2400" strike="noStrike">
                <a:solidFill>
                  <a:srgbClr val="808080"/>
                </a:solidFill>
                <a:latin typeface="Calibri"/>
              </a:rPr>
              <a:t>Nicolas Martin – nicolas.martin152@gmail.com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336960" y="321120"/>
            <a:ext cx="4331880" cy="6179040"/>
          </a:xfrm>
          <a:prstGeom prst="rect">
            <a:avLst/>
          </a:prstGeom>
          <a:solidFill>
            <a:srgbClr val="404040">
              <a:alpha val="90000"/>
            </a:srgbClr>
          </a:solidFill>
          <a:ln w="12708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TextShape 2"/>
          <p:cNvSpPr txBox="1"/>
          <p:nvPr/>
        </p:nvSpPr>
        <p:spPr>
          <a:xfrm>
            <a:off x="674280" y="914400"/>
            <a:ext cx="3657240" cy="545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fr-FR" sz="3000" strike="noStrike">
                <a:solidFill>
                  <a:srgbClr val="ffffff"/>
                </a:solidFill>
                <a:latin typeface="Calibri Light"/>
              </a:rPr>
              <a:t>Le réseau électrique</a:t>
            </a:r>
            <a:r>
              <a:rPr b="1" lang="fr-FR" sz="3000" strike="noStrike">
                <a:solidFill>
                  <a:srgbClr val="ffffff"/>
                </a:solidFill>
                <a:latin typeface="Calibri Light"/>
              </a:rPr>
              <a:t>
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Comment minimiser la modification prématurée de l’architecture des reseaux?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
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
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
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Les S3RENR : comment favoriser une meilleure répartition nationale de la production solaire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
</a:t>
            </a:r>
            <a:endParaRPr/>
          </a:p>
        </p:txBody>
      </p:sp>
      <p:sp>
        <p:nvSpPr>
          <p:cNvPr id="168" name="Line 3"/>
          <p:cNvSpPr/>
          <p:nvPr/>
        </p:nvSpPr>
        <p:spPr>
          <a:xfrm>
            <a:off x="1190880" y="3909960"/>
            <a:ext cx="2586960" cy="0"/>
          </a:xfrm>
          <a:prstGeom prst="line">
            <a:avLst/>
          </a:prstGeom>
          <a:ln w="22320">
            <a:solidFill>
              <a:srgbClr val="d9d9d9"/>
            </a:solidFill>
          </a:ln>
        </p:spPr>
      </p:sp>
      <p:pic>
        <p:nvPicPr>
          <p:cNvPr id="169" name="Picture 2" descr=""/>
          <p:cNvPicPr/>
          <p:nvPr/>
        </p:nvPicPr>
        <p:blipFill>
          <a:blip r:embed="rId1"/>
          <a:stretch/>
        </p:blipFill>
        <p:spPr>
          <a:xfrm>
            <a:off x="6469560" y="191880"/>
            <a:ext cx="3971880" cy="6565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" dur="indefinite" restart="never" nodeType="tmRoot">
          <p:childTnLst>
            <p:seq>
              <p:cTn id="3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0" y="4918680"/>
            <a:ext cx="12191760" cy="19389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TextShape 2"/>
          <p:cNvSpPr txBox="1"/>
          <p:nvPr/>
        </p:nvSpPr>
        <p:spPr>
          <a:xfrm>
            <a:off x="1600200" y="5301720"/>
            <a:ext cx="8991360" cy="1264320"/>
          </a:xfrm>
          <a:prstGeom prst="rect">
            <a:avLst/>
          </a:prstGeom>
          <a:solidFill>
            <a:srgbClr val="ffffff"/>
          </a:solidFill>
          <a:ln w="38160">
            <a:solidFill>
              <a:srgbClr val="404040"/>
            </a:solidFill>
            <a:miter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fr-FR" sz="4000" strike="noStrike">
                <a:solidFill>
                  <a:srgbClr val="404040"/>
                </a:solidFill>
                <a:latin typeface="Calibri Light"/>
              </a:rPr>
              <a:t>Quelles perspectives de développement en France?</a:t>
            </a:r>
            <a:endParaRPr/>
          </a:p>
        </p:txBody>
      </p:sp>
      <p:pic>
        <p:nvPicPr>
          <p:cNvPr id="172" name="Image 3" descr=""/>
          <p:cNvPicPr/>
          <p:nvPr/>
        </p:nvPicPr>
        <p:blipFill>
          <a:blip r:embed="rId1"/>
          <a:stretch/>
        </p:blipFill>
        <p:spPr>
          <a:xfrm>
            <a:off x="1872000" y="85680"/>
            <a:ext cx="4023000" cy="4832280"/>
          </a:xfrm>
          <a:prstGeom prst="rect">
            <a:avLst/>
          </a:prstGeom>
          <a:ln>
            <a:noFill/>
          </a:ln>
        </p:spPr>
      </p:pic>
      <p:pic>
        <p:nvPicPr>
          <p:cNvPr id="173" name="Image 4" descr=""/>
          <p:cNvPicPr/>
          <p:nvPr/>
        </p:nvPicPr>
        <p:blipFill>
          <a:blip r:embed="rId2"/>
          <a:stretch/>
        </p:blipFill>
        <p:spPr>
          <a:xfrm>
            <a:off x="5939280" y="75960"/>
            <a:ext cx="4373280" cy="483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2" dur="indefinite" restart="never" nodeType="tmRoot">
          <p:childTnLst>
            <p:seq>
              <p:cTn id="3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lang="fr-FR" sz="4400" strike="noStrike">
                <a:solidFill>
                  <a:srgbClr val="000000"/>
                </a:solidFill>
                <a:latin typeface="Calibri Light"/>
              </a:rPr>
              <a:t>Synthèse</a:t>
            </a:r>
            <a:endParaRPr/>
          </a:p>
        </p:txBody>
      </p:sp>
      <p:sp>
        <p:nvSpPr>
          <p:cNvPr id="17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Le solaire photovoltaïque est désormais l’électricité la moins coûteuse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Son intégration réseau doit se faire de manière coordonnée pour assurer une optimalité d’une système électrique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Les moyens de gestion du réseau électrique doivent évoluer pour permettre une plus grande adaptabilité et réactivité de la gestion (dont le stockage à moyen terme)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Tous les scénarios actuels montrent une optimalité qui incluent une progression massive de solaire et d’éolien (&gt;&gt;50% du mix) dans une dynamique de transition coordonnée avec l’ensemble des besoins énergétiques (chauffage/climatisation &amp; transport notamment)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Le report d’énergie saisonnier reste le plus grand verrou au solaire photovoltaïque en France (évolution de la demande…)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Le plus grand enjeu reste l’appropriation par les territoires et l’ensemble de la population de ces nouvelles technologies pour permettre une transition locale et citoyenne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 u="sng">
                <a:solidFill>
                  <a:srgbClr val="ff0000"/>
                </a:solidFill>
                <a:latin typeface="Calibri"/>
              </a:rPr>
              <a:t>L’enjeu de l’autoconsommation</a:t>
            </a:r>
            <a:endParaRPr/>
          </a:p>
        </p:txBody>
      </p:sp>
    </p:spTree>
  </p:cSld>
  <p:timing>
    <p:tnLst>
      <p:par>
        <p:cTn id="34" dur="indefinite" restart="never" nodeType="tmRoot">
          <p:childTnLst>
            <p:seq>
              <p:cTn id="3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20680" y="297360"/>
            <a:ext cx="11750760" cy="7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fr-FR" sz="4100" strike="noStrike" cap="all">
                <a:solidFill>
                  <a:srgbClr val="000000"/>
                </a:solidFill>
                <a:latin typeface="Calibri Light"/>
              </a:rPr>
              <a:t>impact de l’autoconsommation </a:t>
            </a:r>
            <a:endParaRPr/>
          </a:p>
        </p:txBody>
      </p:sp>
      <p:sp>
        <p:nvSpPr>
          <p:cNvPr id="177" name="TextShape 2"/>
          <p:cNvSpPr txBox="1"/>
          <p:nvPr/>
        </p:nvSpPr>
        <p:spPr>
          <a:xfrm>
            <a:off x="967320" y="1020600"/>
            <a:ext cx="9872640" cy="5308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Mr et Mme ROUSSEL en Savoie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178" name="Image 8" descr=""/>
          <p:cNvPicPr/>
          <p:nvPr/>
        </p:nvPicPr>
        <p:blipFill>
          <a:blip r:embed="rId1"/>
          <a:stretch/>
        </p:blipFill>
        <p:spPr>
          <a:xfrm>
            <a:off x="2505240" y="1464480"/>
            <a:ext cx="7181280" cy="5029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6" dur="indefinite" restart="never" nodeType="tmRoot">
          <p:childTnLst>
            <p:seq>
              <p:cTn id="3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220680" y="474840"/>
            <a:ext cx="11750760" cy="7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fr-FR" sz="4100" strike="noStrike" cap="all">
                <a:solidFill>
                  <a:srgbClr val="000000"/>
                </a:solidFill>
                <a:latin typeface="Calibri Light"/>
              </a:rPr>
              <a:t>impact de l’autoconsommation </a:t>
            </a:r>
            <a:endParaRPr/>
          </a:p>
        </p:txBody>
      </p:sp>
      <p:sp>
        <p:nvSpPr>
          <p:cNvPr id="180" name="TextShape 2"/>
          <p:cNvSpPr txBox="1"/>
          <p:nvPr/>
        </p:nvSpPr>
        <p:spPr>
          <a:xfrm>
            <a:off x="967320" y="1198080"/>
            <a:ext cx="9872640" cy="5308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Mr et Mme ROUSSEL en Savoie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1) Modification du comportement de consommation : citoyen actif</a:t>
            </a:r>
            <a:endParaRPr/>
          </a:p>
        </p:txBody>
      </p:sp>
      <p:pic>
        <p:nvPicPr>
          <p:cNvPr id="181" name="Image 7" descr=""/>
          <p:cNvPicPr/>
          <p:nvPr/>
        </p:nvPicPr>
        <p:blipFill>
          <a:blip r:embed="rId1"/>
          <a:stretch/>
        </p:blipFill>
        <p:spPr>
          <a:xfrm>
            <a:off x="675720" y="1640520"/>
            <a:ext cx="5071680" cy="4287960"/>
          </a:xfrm>
          <a:prstGeom prst="rect">
            <a:avLst/>
          </a:prstGeom>
          <a:ln>
            <a:noFill/>
          </a:ln>
        </p:spPr>
      </p:pic>
      <p:pic>
        <p:nvPicPr>
          <p:cNvPr id="182" name="Image 5" descr=""/>
          <p:cNvPicPr/>
          <p:nvPr/>
        </p:nvPicPr>
        <p:blipFill>
          <a:blip r:embed="rId2"/>
          <a:srcRect l="0" t="0" r="0" b="7614"/>
          <a:stretch/>
        </p:blipFill>
        <p:spPr>
          <a:xfrm>
            <a:off x="6288480" y="1566000"/>
            <a:ext cx="5148720" cy="4362480"/>
          </a:xfrm>
          <a:prstGeom prst="rect">
            <a:avLst/>
          </a:prstGeom>
          <a:ln>
            <a:noFill/>
          </a:ln>
        </p:spPr>
      </p:pic>
      <p:sp>
        <p:nvSpPr>
          <p:cNvPr id="183" name="CustomShape 3"/>
          <p:cNvSpPr/>
          <p:nvPr/>
        </p:nvSpPr>
        <p:spPr>
          <a:xfrm>
            <a:off x="2414880" y="1806120"/>
            <a:ext cx="6462720" cy="874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38" dur="indefinite" restart="never" nodeType="tmRoot">
          <p:childTnLst>
            <p:seq>
              <p:cTn id="39" dur="indefinite" nodeType="mainSeq"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 2" descr=""/>
          <p:cNvPicPr/>
          <p:nvPr/>
        </p:nvPicPr>
        <p:blipFill>
          <a:blip r:embed="rId1"/>
          <a:stretch/>
        </p:blipFill>
        <p:spPr>
          <a:xfrm>
            <a:off x="6426360" y="1510200"/>
            <a:ext cx="5182920" cy="4450680"/>
          </a:xfrm>
          <a:prstGeom prst="rect">
            <a:avLst/>
          </a:prstGeom>
          <a:ln>
            <a:noFill/>
          </a:ln>
        </p:spPr>
      </p:pic>
      <p:pic>
        <p:nvPicPr>
          <p:cNvPr id="185" name="Image 3" descr=""/>
          <p:cNvPicPr/>
          <p:nvPr/>
        </p:nvPicPr>
        <p:blipFill>
          <a:blip r:embed="rId2"/>
          <a:stretch/>
        </p:blipFill>
        <p:spPr>
          <a:xfrm>
            <a:off x="320400" y="1619640"/>
            <a:ext cx="5229000" cy="4341600"/>
          </a:xfrm>
          <a:prstGeom prst="rect">
            <a:avLst/>
          </a:prstGeom>
          <a:ln>
            <a:noFill/>
          </a:ln>
        </p:spPr>
      </p:pic>
      <p:sp>
        <p:nvSpPr>
          <p:cNvPr id="186" name="CustomShape 1"/>
          <p:cNvSpPr/>
          <p:nvPr/>
        </p:nvSpPr>
        <p:spPr>
          <a:xfrm>
            <a:off x="220680" y="483840"/>
            <a:ext cx="11750760" cy="7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fr-FR" sz="4100" strike="noStrike" cap="all">
                <a:solidFill>
                  <a:srgbClr val="000000"/>
                </a:solidFill>
                <a:latin typeface="Calibri Light"/>
              </a:rPr>
              <a:t>impact de l’autoconsommation </a:t>
            </a:r>
            <a:endParaRPr/>
          </a:p>
        </p:txBody>
      </p:sp>
      <p:sp>
        <p:nvSpPr>
          <p:cNvPr id="187" name="TextShape 2"/>
          <p:cNvSpPr txBox="1"/>
          <p:nvPr/>
        </p:nvSpPr>
        <p:spPr>
          <a:xfrm>
            <a:off x="967320" y="1198080"/>
            <a:ext cx="9871920" cy="5406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Mr et Mme ROUSSEL en Savoie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2) Modification des équipements</a:t>
            </a:r>
            <a:endParaRPr/>
          </a:p>
        </p:txBody>
      </p:sp>
      <p:sp>
        <p:nvSpPr>
          <p:cNvPr id="188" name="CustomShape 3"/>
          <p:cNvSpPr/>
          <p:nvPr/>
        </p:nvSpPr>
        <p:spPr>
          <a:xfrm>
            <a:off x="9018000" y="2556720"/>
            <a:ext cx="843120" cy="109152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4"/>
          <p:cNvSpPr/>
          <p:nvPr/>
        </p:nvSpPr>
        <p:spPr>
          <a:xfrm>
            <a:off x="10466640" y="474840"/>
            <a:ext cx="15044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Mme Roussel s’achète un véhicule électrique</a:t>
            </a:r>
            <a:endParaRPr/>
          </a:p>
        </p:txBody>
      </p:sp>
      <p:sp>
        <p:nvSpPr>
          <p:cNvPr id="190" name="CustomShape 5"/>
          <p:cNvSpPr/>
          <p:nvPr/>
        </p:nvSpPr>
        <p:spPr>
          <a:xfrm flipH="1">
            <a:off x="9596880" y="1340640"/>
            <a:ext cx="851760" cy="1215720"/>
          </a:xfrm>
          <a:prstGeom prst="straightConnector1">
            <a:avLst/>
          </a:pr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44" dur="indefinite" restart="never" nodeType="tmRoot">
          <p:childTnLst>
            <p:seq>
              <p:cTn id="45" dur="indefinite" nodeType="mainSeq"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220680" y="474840"/>
            <a:ext cx="11750760" cy="7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fr-FR" sz="4100" strike="noStrike" cap="all">
                <a:solidFill>
                  <a:srgbClr val="000000"/>
                </a:solidFill>
                <a:latin typeface="Calibri Light"/>
              </a:rPr>
              <a:t>impact de l’autoconsommation </a:t>
            </a:r>
            <a:endParaRPr/>
          </a:p>
        </p:txBody>
      </p:sp>
      <p:sp>
        <p:nvSpPr>
          <p:cNvPr id="192" name="TextShape 2"/>
          <p:cNvSpPr txBox="1"/>
          <p:nvPr/>
        </p:nvSpPr>
        <p:spPr>
          <a:xfrm>
            <a:off x="997200" y="1198080"/>
            <a:ext cx="9872640" cy="4038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Mr et Mme ROUSSEL en Savoie</a:t>
            </a:r>
            <a:endParaRPr/>
          </a:p>
        </p:txBody>
      </p:sp>
      <p:pic>
        <p:nvPicPr>
          <p:cNvPr id="193" name="Image 2" descr=""/>
          <p:cNvPicPr/>
          <p:nvPr/>
        </p:nvPicPr>
        <p:blipFill>
          <a:blip r:embed="rId1"/>
          <a:stretch/>
        </p:blipFill>
        <p:spPr>
          <a:xfrm>
            <a:off x="433440" y="1976400"/>
            <a:ext cx="5310000" cy="4499280"/>
          </a:xfrm>
          <a:prstGeom prst="rect">
            <a:avLst/>
          </a:prstGeom>
          <a:ln>
            <a:noFill/>
          </a:ln>
        </p:spPr>
      </p:pic>
      <p:pic>
        <p:nvPicPr>
          <p:cNvPr id="194" name="Image 3" descr=""/>
          <p:cNvPicPr/>
          <p:nvPr/>
        </p:nvPicPr>
        <p:blipFill>
          <a:blip r:embed="rId2"/>
          <a:stretch/>
        </p:blipFill>
        <p:spPr>
          <a:xfrm>
            <a:off x="6009840" y="1978920"/>
            <a:ext cx="5184720" cy="440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0" dur="indefinite" restart="never" nodeType="tmRoot">
          <p:childTnLst>
            <p:seq>
              <p:cTn id="5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lang="fr-FR" sz="4000" strike="noStrike">
                <a:solidFill>
                  <a:srgbClr val="000000"/>
                </a:solidFill>
                <a:latin typeface="Calibri Light"/>
              </a:rPr>
              <a:t>Mais c’est cher le photovoltaïque pour la maison !</a:t>
            </a:r>
            <a:endParaRPr/>
          </a:p>
        </p:txBody>
      </p:sp>
      <p:sp>
        <p:nvSpPr>
          <p:cNvPr id="196" name="TextShape 2"/>
          <p:cNvSpPr txBox="1"/>
          <p:nvPr/>
        </p:nvSpPr>
        <p:spPr>
          <a:xfrm>
            <a:off x="838080" y="1825560"/>
            <a:ext cx="556236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Un exemple pour un kit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Les panneaux solaires (*6)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La fixation sur mon toit ou dans mon jardin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L’onduleur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Les protections électriques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Les câbles et connectiques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Installé et raccordé sur sa maison en 1 à 2 jours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Produit 1600kWh/an dans le Bugey pendant 25ans avec une maintenance estimée à 300€ sur 20ans.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1600kWh*25ans*0,15c€/kWh = 6000€TTC (hors augmentation du prix de l’électricité)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Le prix du kit complet ? ~2000€TTC (hors pose)</a:t>
            </a:r>
            <a:endParaRPr/>
          </a:p>
        </p:txBody>
      </p:sp>
      <p:pic>
        <p:nvPicPr>
          <p:cNvPr id="197" name="Image 4" descr=""/>
          <p:cNvPicPr/>
          <p:nvPr/>
        </p:nvPicPr>
        <p:blipFill>
          <a:blip r:embed="rId1"/>
          <a:stretch/>
        </p:blipFill>
        <p:spPr>
          <a:xfrm>
            <a:off x="6580800" y="3438000"/>
            <a:ext cx="5430600" cy="3054600"/>
          </a:xfrm>
          <a:prstGeom prst="rect">
            <a:avLst/>
          </a:prstGeom>
          <a:ln>
            <a:noFill/>
          </a:ln>
        </p:spPr>
      </p:pic>
      <p:pic>
        <p:nvPicPr>
          <p:cNvPr id="198" name="Image 6" descr=""/>
          <p:cNvPicPr/>
          <p:nvPr/>
        </p:nvPicPr>
        <p:blipFill>
          <a:blip r:embed="rId2"/>
          <a:stretch/>
        </p:blipFill>
        <p:spPr>
          <a:xfrm>
            <a:off x="6580800" y="1591920"/>
            <a:ext cx="5430600" cy="1039680"/>
          </a:xfrm>
          <a:prstGeom prst="rect">
            <a:avLst/>
          </a:prstGeom>
          <a:ln>
            <a:noFill/>
          </a:ln>
        </p:spPr>
      </p:pic>
      <p:sp>
        <p:nvSpPr>
          <p:cNvPr id="199" name="CustomShape 3"/>
          <p:cNvSpPr/>
          <p:nvPr/>
        </p:nvSpPr>
        <p:spPr>
          <a:xfrm>
            <a:off x="7370640" y="2476440"/>
            <a:ext cx="3799080" cy="91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Line 4"/>
          <p:cNvSpPr/>
          <p:nvPr/>
        </p:nvSpPr>
        <p:spPr>
          <a:xfrm flipV="1">
            <a:off x="7632000" y="7776000"/>
            <a:ext cx="792000" cy="432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</p:spTree>
  </p:cSld>
  <p:timing>
    <p:tnLst>
      <p:par>
        <p:cTn id="52" dur="indefinite" restart="never" nodeType="tmRoot">
          <p:childTnLst>
            <p:seq>
              <p:cTn id="5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649080" y="629280"/>
            <a:ext cx="4943880" cy="1621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lang="fr-FR" sz="4400" strike="noStrike">
                <a:solidFill>
                  <a:srgbClr val="000000"/>
                </a:solidFill>
                <a:latin typeface="Calibri Light"/>
              </a:rPr>
              <a:t>Le solaire</a:t>
            </a:r>
            <a:endParaRPr/>
          </a:p>
        </p:txBody>
      </p:sp>
      <p:sp>
        <p:nvSpPr>
          <p:cNvPr id="82" name="TextShape 2"/>
          <p:cNvSpPr txBox="1"/>
          <p:nvPr/>
        </p:nvSpPr>
        <p:spPr>
          <a:xfrm>
            <a:off x="649080" y="2438280"/>
            <a:ext cx="4943880" cy="3785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Convertir l’énergie solaire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Solaire passif (les fenêtres </a:t>
            </a:r>
            <a:r>
              <a:rPr lang="fr-FR" sz="2400" strike="noStrike">
                <a:solidFill>
                  <a:srgbClr val="000000"/>
                </a:solidFill>
                <a:latin typeface="Wingdings"/>
              </a:rPr>
              <a:t></a:t>
            </a:r>
            <a:r>
              <a:rPr lang="fr-FR" sz="2400" strike="noStrike">
                <a:solidFill>
                  <a:srgbClr val="000000"/>
                </a:solidFill>
                <a:latin typeface="Calibri"/>
              </a:rPr>
              <a:t>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Solaire thermique (eau chaude)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Solaire thermodynamique (eau chaude/vapeur)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Solaire photovoltaïque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3" name="CustomShape 3"/>
          <p:cNvSpPr/>
          <p:nvPr/>
        </p:nvSpPr>
        <p:spPr>
          <a:xfrm>
            <a:off x="6093000" y="0"/>
            <a:ext cx="6098760" cy="685764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6577560" y="484560"/>
            <a:ext cx="5130000" cy="5738760"/>
          </a:xfrm>
          <a:prstGeom prst="roundRect">
            <a:avLst>
              <a:gd name="adj" fmla="val 10800"/>
            </a:avLst>
          </a:prstGeom>
          <a:solidFill>
            <a:srgbClr val="ffffff"/>
          </a:solidFill>
          <a:ln w="9360">
            <a:solidFill>
              <a:srgbClr val="c8caca"/>
            </a:solidFill>
          </a:ln>
          <a:effectLst>
            <a:outerShdw algn="t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5" name="Picture 2" descr=""/>
          <p:cNvPicPr/>
          <p:nvPr/>
        </p:nvPicPr>
        <p:blipFill>
          <a:blip r:embed="rId1"/>
          <a:srcRect l="0" t="0" r="3031" b="0"/>
          <a:stretch/>
        </p:blipFill>
        <p:spPr>
          <a:xfrm>
            <a:off x="7060680" y="1014120"/>
            <a:ext cx="4163760" cy="468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649080" y="629280"/>
            <a:ext cx="3504960" cy="1621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lang="fr-FR" sz="4100" strike="noStrike">
                <a:solidFill>
                  <a:srgbClr val="000000"/>
                </a:solidFill>
                <a:latin typeface="Calibri Light"/>
              </a:rPr>
              <a:t>Le photovoltaïque</a:t>
            </a:r>
            <a:endParaRPr/>
          </a:p>
        </p:txBody>
      </p:sp>
      <p:sp>
        <p:nvSpPr>
          <p:cNvPr id="87" name="TextShape 2"/>
          <p:cNvSpPr txBox="1"/>
          <p:nvPr/>
        </p:nvSpPr>
        <p:spPr>
          <a:xfrm>
            <a:off x="649080" y="2438280"/>
            <a:ext cx="3504960" cy="3785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strike="noStrike">
                <a:solidFill>
                  <a:srgbClr val="000000"/>
                </a:solidFill>
                <a:latin typeface="Calibri"/>
              </a:rPr>
              <a:t>Une technologie issue de la micro-électronique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strike="noStrike">
                <a:solidFill>
                  <a:srgbClr val="000000"/>
                </a:solidFill>
                <a:latin typeface="Calibri"/>
              </a:rPr>
              <a:t>Le silicium: un matériau durable et abondant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8" name="CustomShape 3"/>
          <p:cNvSpPr/>
          <p:nvPr/>
        </p:nvSpPr>
        <p:spPr>
          <a:xfrm>
            <a:off x="4638960" y="0"/>
            <a:ext cx="7552440" cy="685764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CustomShape 4"/>
          <p:cNvSpPr/>
          <p:nvPr/>
        </p:nvSpPr>
        <p:spPr>
          <a:xfrm>
            <a:off x="5123520" y="484560"/>
            <a:ext cx="6583680" cy="5738760"/>
          </a:xfrm>
          <a:prstGeom prst="roundRect">
            <a:avLst>
              <a:gd name="adj" fmla="val 10800"/>
            </a:avLst>
          </a:prstGeom>
          <a:solidFill>
            <a:srgbClr val="ffffff"/>
          </a:solidFill>
          <a:ln w="9360">
            <a:solidFill>
              <a:srgbClr val="c8caca"/>
            </a:solidFill>
          </a:ln>
          <a:effectLst>
            <a:outerShdw algn="t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0" name="Picture 2" descr=""/>
          <p:cNvPicPr/>
          <p:nvPr/>
        </p:nvPicPr>
        <p:blipFill>
          <a:blip r:embed="rId1"/>
          <a:srcRect l="12527" t="0" r="5423" b="0"/>
          <a:stretch/>
        </p:blipFill>
        <p:spPr>
          <a:xfrm>
            <a:off x="5787000" y="965520"/>
            <a:ext cx="5256720" cy="477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lang="fr-FR" sz="4400" strike="noStrike">
                <a:solidFill>
                  <a:srgbClr val="000000"/>
                </a:solidFill>
                <a:latin typeface="Calibri Light"/>
              </a:rPr>
              <a:t>Le photovoltaïque en chiffres</a:t>
            </a:r>
            <a:endParaRPr/>
          </a:p>
        </p:txBody>
      </p:sp>
      <p:sp>
        <p:nvSpPr>
          <p:cNvPr id="92" name="TextShape 2"/>
          <p:cNvSpPr txBox="1"/>
          <p:nvPr/>
        </p:nvSpPr>
        <p:spPr>
          <a:xfrm>
            <a:off x="838080" y="1429560"/>
            <a:ext cx="1177632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Le coût de production de l’énergie solaire photovoltaïque est désormais le moins cher de l’ensemble des filières de production</a:t>
            </a:r>
            <a:endParaRPr/>
          </a:p>
        </p:txBody>
      </p:sp>
      <p:pic>
        <p:nvPicPr>
          <p:cNvPr id="93" name="Image 18" descr=""/>
          <p:cNvPicPr/>
          <p:nvPr/>
        </p:nvPicPr>
        <p:blipFill>
          <a:blip r:embed="rId1"/>
          <a:srcRect l="0" t="19251" r="0" b="0"/>
          <a:stretch/>
        </p:blipFill>
        <p:spPr>
          <a:xfrm>
            <a:off x="6388200" y="3119760"/>
            <a:ext cx="5673240" cy="3241080"/>
          </a:xfrm>
          <a:prstGeom prst="rect">
            <a:avLst/>
          </a:prstGeom>
          <a:ln>
            <a:noFill/>
          </a:ln>
        </p:spPr>
      </p:pic>
      <p:sp>
        <p:nvSpPr>
          <p:cNvPr id="94" name="CustomShape 3"/>
          <p:cNvSpPr/>
          <p:nvPr/>
        </p:nvSpPr>
        <p:spPr>
          <a:xfrm>
            <a:off x="6416640" y="2910240"/>
            <a:ext cx="4652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Figure. Capacité de production installée en 2017</a:t>
            </a:r>
            <a:endParaRPr/>
          </a:p>
        </p:txBody>
      </p:sp>
      <p:pic>
        <p:nvPicPr>
          <p:cNvPr id="95" name="Picture 4" descr=""/>
          <p:cNvPicPr/>
          <p:nvPr/>
        </p:nvPicPr>
        <p:blipFill>
          <a:blip r:embed="rId2"/>
          <a:stretch/>
        </p:blipFill>
        <p:spPr>
          <a:xfrm>
            <a:off x="3709080" y="2567880"/>
            <a:ext cx="5357880" cy="4018320"/>
          </a:xfrm>
          <a:prstGeom prst="rect">
            <a:avLst/>
          </a:prstGeom>
          <a:ln>
            <a:noFill/>
          </a:ln>
        </p:spPr>
      </p:pic>
      <p:sp>
        <p:nvSpPr>
          <p:cNvPr id="96" name="CustomShape 4"/>
          <p:cNvSpPr/>
          <p:nvPr/>
        </p:nvSpPr>
        <p:spPr>
          <a:xfrm>
            <a:off x="7718760" y="5777280"/>
            <a:ext cx="179640" cy="179640"/>
          </a:xfrm>
          <a:prstGeom prst="ellipse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5"/>
          <p:cNvSpPr/>
          <p:nvPr/>
        </p:nvSpPr>
        <p:spPr>
          <a:xfrm>
            <a:off x="6422760" y="5658840"/>
            <a:ext cx="1274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01/2019</a:t>
            </a:r>
            <a:endParaRPr/>
          </a:p>
        </p:txBody>
      </p:sp>
      <p:sp>
        <p:nvSpPr>
          <p:cNvPr id="98" name="CustomShape 6"/>
          <p:cNvSpPr/>
          <p:nvPr/>
        </p:nvSpPr>
        <p:spPr>
          <a:xfrm>
            <a:off x="6382800" y="5645520"/>
            <a:ext cx="1654560" cy="401760"/>
          </a:xfrm>
          <a:prstGeom prst="rect">
            <a:avLst/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9" name="Image 5" descr=""/>
          <p:cNvPicPr/>
          <p:nvPr/>
        </p:nvPicPr>
        <p:blipFill>
          <a:blip r:embed="rId3"/>
          <a:srcRect l="38853" t="12153" r="0" b="15439"/>
          <a:stretch/>
        </p:blipFill>
        <p:spPr>
          <a:xfrm>
            <a:off x="1906560" y="3413520"/>
            <a:ext cx="3393360" cy="2594160"/>
          </a:xfrm>
          <a:prstGeom prst="rect">
            <a:avLst/>
          </a:prstGeom>
          <a:ln>
            <a:noFill/>
          </a:ln>
        </p:spPr>
      </p:pic>
      <p:sp>
        <p:nvSpPr>
          <p:cNvPr id="100" name="CustomShape 7"/>
          <p:cNvSpPr/>
          <p:nvPr/>
        </p:nvSpPr>
        <p:spPr>
          <a:xfrm>
            <a:off x="1234440" y="3044160"/>
            <a:ext cx="3610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Figure. Coût de production par filière</a:t>
            </a:r>
            <a:endParaRPr/>
          </a:p>
        </p:txBody>
      </p:sp>
      <p:pic>
        <p:nvPicPr>
          <p:cNvPr id="101" name="Image 26" descr=""/>
          <p:cNvPicPr/>
          <p:nvPr/>
        </p:nvPicPr>
        <p:blipFill>
          <a:blip r:embed="rId4"/>
          <a:srcRect l="0" t="12153" r="-60020" b="20656"/>
          <a:stretch/>
        </p:blipFill>
        <p:spPr>
          <a:xfrm>
            <a:off x="1301400" y="3415680"/>
            <a:ext cx="631440" cy="2407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12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-10080" y="0"/>
            <a:ext cx="40694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TextShape 2"/>
          <p:cNvSpPr txBox="1"/>
          <p:nvPr/>
        </p:nvSpPr>
        <p:spPr>
          <a:xfrm>
            <a:off x="643320" y="640080"/>
            <a:ext cx="3096000" cy="56127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 Light"/>
              </a:rPr>
              <a:t>Mix énergétique</a:t>
            </a:r>
            <a:endParaRPr/>
          </a:p>
        </p:txBody>
      </p:sp>
      <p:pic>
        <p:nvPicPr>
          <p:cNvPr id="104" name="Espace réservé pour une image  2" descr=""/>
          <p:cNvPicPr/>
          <p:nvPr/>
        </p:nvPicPr>
        <p:blipFill>
          <a:blip r:embed="rId1"/>
          <a:stretch/>
        </p:blipFill>
        <p:spPr>
          <a:xfrm>
            <a:off x="5133960" y="3991320"/>
            <a:ext cx="5995800" cy="2487960"/>
          </a:xfrm>
          <a:prstGeom prst="rect">
            <a:avLst/>
          </a:prstGeom>
          <a:ln>
            <a:noFill/>
          </a:ln>
        </p:spPr>
      </p:pic>
      <p:sp>
        <p:nvSpPr>
          <p:cNvPr id="105" name="CustomShape 3"/>
          <p:cNvSpPr/>
          <p:nvPr/>
        </p:nvSpPr>
        <p:spPr>
          <a:xfrm>
            <a:off x="9215280" y="2392560"/>
            <a:ext cx="1645560" cy="123408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fr-FR" strike="noStrike">
                <a:solidFill>
                  <a:srgbClr val="ffffff"/>
                </a:solidFill>
                <a:latin typeface="Calibri"/>
              </a:rPr>
              <a:t>Futur</a:t>
            </a:r>
            <a:endParaRPr/>
          </a:p>
        </p:txBody>
      </p:sp>
      <p:sp>
        <p:nvSpPr>
          <p:cNvPr id="106" name="CustomShape 4"/>
          <p:cNvSpPr/>
          <p:nvPr/>
        </p:nvSpPr>
        <p:spPr>
          <a:xfrm flipV="1" rot="10800000">
            <a:off x="6835680" y="1874520"/>
            <a:ext cx="1645560" cy="123408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fr-FR" strike="noStrike">
                <a:solidFill>
                  <a:srgbClr val="ffffff"/>
                </a:solidFill>
                <a:latin typeface="Calibri"/>
              </a:rPr>
              <a:t>Passé</a:t>
            </a:r>
            <a:endParaRPr/>
          </a:p>
        </p:txBody>
      </p:sp>
      <p:sp>
        <p:nvSpPr>
          <p:cNvPr id="107" name="CustomShape 5"/>
          <p:cNvSpPr/>
          <p:nvPr/>
        </p:nvSpPr>
        <p:spPr>
          <a:xfrm>
            <a:off x="4336200" y="2242080"/>
            <a:ext cx="3256200" cy="86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700" strike="noStrike">
                <a:solidFill>
                  <a:srgbClr val="000000"/>
                </a:solidFill>
                <a:latin typeface="Calibri"/>
              </a:rPr>
              <a:t>La problématique n’est plus: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fr-FR" sz="1700" strike="noStrike">
                <a:solidFill>
                  <a:srgbClr val="000000"/>
                </a:solidFill>
                <a:latin typeface="Calibri"/>
              </a:rPr>
              <a:t>Faut-il insérer de l’énergie photovoltaïque?</a:t>
            </a:r>
            <a:endParaRPr/>
          </a:p>
        </p:txBody>
      </p:sp>
      <p:sp>
        <p:nvSpPr>
          <p:cNvPr id="108" name="CustomShape 6"/>
          <p:cNvSpPr/>
          <p:nvPr/>
        </p:nvSpPr>
        <p:spPr>
          <a:xfrm>
            <a:off x="8148600" y="866160"/>
            <a:ext cx="3779280" cy="164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700" strike="noStrike">
                <a:solidFill>
                  <a:srgbClr val="000000"/>
                </a:solidFill>
                <a:latin typeface="Calibri"/>
              </a:rPr>
              <a:t>La problématique est: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fr-FR" sz="1700" strike="noStrike">
                <a:solidFill>
                  <a:srgbClr val="000000"/>
                </a:solidFill>
                <a:latin typeface="Calibri"/>
              </a:rPr>
              <a:t>Comment insérer massivement de l’énergie solaire photovoltaïque sans déséquilibrer le mix de production électrique?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09" name="Line 7"/>
          <p:cNvSpPr/>
          <p:nvPr/>
        </p:nvSpPr>
        <p:spPr>
          <a:xfrm flipH="1">
            <a:off x="7727400" y="275040"/>
            <a:ext cx="808920" cy="3351960"/>
          </a:xfrm>
          <a:prstGeom prst="line">
            <a:avLst/>
          </a:prstGeom>
          <a:ln w="38160"/>
        </p:spPr>
      </p:sp>
    </p:spTree>
  </p:cSld>
  <p:timing>
    <p:tnLst>
      <p:par>
        <p:cTn id="20" dur="indefinite" restart="never" nodeType="tmRoot">
          <p:childTnLst>
            <p:seq>
              <p:cTn id="2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838080" y="365040"/>
            <a:ext cx="10828440" cy="12121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90000"/>
              </a:lnSpc>
            </a:pPr>
            <a:r>
              <a:rPr lang="fr-FR" sz="4000" strike="noStrike">
                <a:solidFill>
                  <a:srgbClr val="000000"/>
                </a:solidFill>
                <a:latin typeface="Calibri Light"/>
              </a:rPr>
              <a:t>Mix énergétique: quels verrous?</a:t>
            </a:r>
            <a:endParaRPr/>
          </a:p>
        </p:txBody>
      </p:sp>
      <p:sp>
        <p:nvSpPr>
          <p:cNvPr id="111" name="Line 2"/>
          <p:cNvSpPr/>
          <p:nvPr/>
        </p:nvSpPr>
        <p:spPr>
          <a:xfrm>
            <a:off x="1008720" y="1701360"/>
            <a:ext cx="10658160" cy="0"/>
          </a:xfrm>
          <a:prstGeom prst="line">
            <a:avLst/>
          </a:prstGeom>
          <a:ln w="19080">
            <a:solidFill>
              <a:srgbClr val="fbae0a"/>
            </a:solidFill>
          </a:ln>
        </p:spPr>
      </p:sp>
      <p:pic>
        <p:nvPicPr>
          <p:cNvPr id="112" name="Image 11" descr=""/>
          <p:cNvPicPr/>
          <p:nvPr/>
        </p:nvPicPr>
        <p:blipFill>
          <a:blip r:embed="rId1"/>
          <a:stretch/>
        </p:blipFill>
        <p:spPr>
          <a:xfrm>
            <a:off x="9043200" y="4106880"/>
            <a:ext cx="406440" cy="794520"/>
          </a:xfrm>
          <a:prstGeom prst="rect">
            <a:avLst/>
          </a:prstGeom>
          <a:ln>
            <a:noFill/>
          </a:ln>
        </p:spPr>
      </p:pic>
      <p:pic>
        <p:nvPicPr>
          <p:cNvPr id="113" name="Image 6" descr=""/>
          <p:cNvPicPr/>
          <p:nvPr/>
        </p:nvPicPr>
        <p:blipFill>
          <a:blip r:embed="rId2"/>
          <a:stretch/>
        </p:blipFill>
        <p:spPr>
          <a:xfrm>
            <a:off x="9948600" y="4705200"/>
            <a:ext cx="960480" cy="1250280"/>
          </a:xfrm>
          <a:prstGeom prst="rect">
            <a:avLst/>
          </a:prstGeom>
          <a:ln>
            <a:noFill/>
          </a:ln>
        </p:spPr>
      </p:pic>
      <p:pic>
        <p:nvPicPr>
          <p:cNvPr id="114" name="Espace réservé du contenu 15" descr=""/>
          <p:cNvPicPr/>
          <p:nvPr/>
        </p:nvPicPr>
        <p:blipFill>
          <a:blip r:embed="rId3"/>
          <a:stretch/>
        </p:blipFill>
        <p:spPr>
          <a:xfrm>
            <a:off x="9948600" y="3082320"/>
            <a:ext cx="960480" cy="693000"/>
          </a:xfrm>
          <a:prstGeom prst="rect">
            <a:avLst/>
          </a:prstGeom>
          <a:ln>
            <a:noFill/>
          </a:ln>
        </p:spPr>
      </p:pic>
      <p:pic>
        <p:nvPicPr>
          <p:cNvPr id="115" name="Image 7" descr=""/>
          <p:cNvPicPr/>
          <p:nvPr/>
        </p:nvPicPr>
        <p:blipFill>
          <a:blip r:embed="rId4"/>
          <a:srcRect l="0" t="0" r="25090" b="0"/>
          <a:stretch/>
        </p:blipFill>
        <p:spPr>
          <a:xfrm>
            <a:off x="8544240" y="1973160"/>
            <a:ext cx="1404000" cy="1215360"/>
          </a:xfrm>
          <a:prstGeom prst="rect">
            <a:avLst/>
          </a:prstGeom>
          <a:ln>
            <a:noFill/>
          </a:ln>
        </p:spPr>
      </p:pic>
      <p:sp>
        <p:nvSpPr>
          <p:cNvPr id="116" name="CustomShape 3"/>
          <p:cNvSpPr/>
          <p:nvPr/>
        </p:nvSpPr>
        <p:spPr>
          <a:xfrm>
            <a:off x="4796640" y="5470200"/>
            <a:ext cx="520920" cy="91080"/>
          </a:xfrm>
          <a:custGeom>
            <a:avLst/>
            <a:gdLst/>
            <a:ahLst/>
            <a:rect l="0" t="0" r="r" b="b"/>
            <a:pathLst>
              <a:path w="521369" h="1">
                <a:moveTo>
                  <a:pt x="0" y="0"/>
                </a:moveTo>
                <a:lnTo>
                  <a:pt x="521368" y="0"/>
                </a:lnTo>
              </a:path>
            </a:pathLst>
          </a:custGeom>
          <a:noFill/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17" name="CustomShape 4"/>
          <p:cNvSpPr/>
          <p:nvPr/>
        </p:nvSpPr>
        <p:spPr>
          <a:xfrm>
            <a:off x="1668240" y="4522680"/>
            <a:ext cx="520920" cy="993240"/>
          </a:xfrm>
          <a:custGeom>
            <a:avLst/>
            <a:gdLst/>
            <a:ahLst/>
            <a:rect l="0" t="0" r="r" b="b"/>
            <a:pathLst>
              <a:path w="521369" h="993461">
                <a:moveTo>
                  <a:pt x="0" y="0"/>
                </a:moveTo>
                <a:lnTo>
                  <a:pt x="260684" y="0"/>
                </a:lnTo>
                <a:lnTo>
                  <a:pt x="260684" y="993460"/>
                </a:lnTo>
                <a:lnTo>
                  <a:pt x="521368" y="993460"/>
                </a:lnTo>
              </a:path>
            </a:pathLst>
          </a:custGeom>
          <a:noFill/>
          <a:ln>
            <a:solidFill>
              <a:schemeClr val="accent6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18" name="CustomShape 5"/>
          <p:cNvSpPr/>
          <p:nvPr/>
        </p:nvSpPr>
        <p:spPr>
          <a:xfrm>
            <a:off x="4796640" y="3529080"/>
            <a:ext cx="520920" cy="993240"/>
          </a:xfrm>
          <a:custGeom>
            <a:avLst/>
            <a:gdLst/>
            <a:ahLst/>
            <a:rect l="0" t="0" r="r" b="b"/>
            <a:pathLst>
              <a:path w="521369" h="993461">
                <a:moveTo>
                  <a:pt x="0" y="0"/>
                </a:moveTo>
                <a:lnTo>
                  <a:pt x="260684" y="0"/>
                </a:lnTo>
                <a:lnTo>
                  <a:pt x="260684" y="993460"/>
                </a:lnTo>
                <a:lnTo>
                  <a:pt x="521368" y="993460"/>
                </a:lnTo>
              </a:path>
            </a:pathLst>
          </a:custGeom>
          <a:noFill/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19" name="CustomShape 6"/>
          <p:cNvSpPr/>
          <p:nvPr/>
        </p:nvSpPr>
        <p:spPr>
          <a:xfrm>
            <a:off x="4796640" y="3483360"/>
            <a:ext cx="520920" cy="91080"/>
          </a:xfrm>
          <a:custGeom>
            <a:avLst/>
            <a:gdLst/>
            <a:ahLst/>
            <a:rect l="0" t="0" r="r" b="b"/>
            <a:pathLst>
              <a:path w="521369" h="1">
                <a:moveTo>
                  <a:pt x="0" y="0"/>
                </a:moveTo>
                <a:lnTo>
                  <a:pt x="521368" y="0"/>
                </a:lnTo>
              </a:path>
            </a:pathLst>
          </a:custGeom>
          <a:noFill/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20" name="CustomShape 7"/>
          <p:cNvSpPr/>
          <p:nvPr/>
        </p:nvSpPr>
        <p:spPr>
          <a:xfrm>
            <a:off x="4796640" y="2535840"/>
            <a:ext cx="520920" cy="993240"/>
          </a:xfrm>
          <a:custGeom>
            <a:avLst/>
            <a:gdLst/>
            <a:ahLst/>
            <a:rect l="0" t="0" r="r" b="b"/>
            <a:pathLst>
              <a:path w="521369" h="993461">
                <a:moveTo>
                  <a:pt x="0" y="993460"/>
                </a:moveTo>
                <a:lnTo>
                  <a:pt x="260684" y="993460"/>
                </a:lnTo>
                <a:lnTo>
                  <a:pt x="260684" y="0"/>
                </a:lnTo>
                <a:lnTo>
                  <a:pt x="521368" y="0"/>
                </a:lnTo>
              </a:path>
            </a:pathLst>
          </a:custGeom>
          <a:noFill/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21" name="CustomShape 8"/>
          <p:cNvSpPr/>
          <p:nvPr/>
        </p:nvSpPr>
        <p:spPr>
          <a:xfrm>
            <a:off x="1668240" y="3529080"/>
            <a:ext cx="520920" cy="993240"/>
          </a:xfrm>
          <a:custGeom>
            <a:avLst/>
            <a:gdLst/>
            <a:ahLst/>
            <a:rect l="0" t="0" r="r" b="b"/>
            <a:pathLst>
              <a:path w="521369" h="993461">
                <a:moveTo>
                  <a:pt x="0" y="993460"/>
                </a:moveTo>
                <a:lnTo>
                  <a:pt x="260684" y="993460"/>
                </a:lnTo>
                <a:lnTo>
                  <a:pt x="260684" y="0"/>
                </a:lnTo>
                <a:lnTo>
                  <a:pt x="521368" y="0"/>
                </a:lnTo>
              </a:path>
            </a:pathLst>
          </a:custGeom>
          <a:noFill/>
          <a:ln>
            <a:solidFill>
              <a:schemeClr val="accent6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22" name="CustomShape 9"/>
          <p:cNvSpPr/>
          <p:nvPr/>
        </p:nvSpPr>
        <p:spPr>
          <a:xfrm rot="16200000">
            <a:off x="-820080" y="4125600"/>
            <a:ext cx="4182480" cy="794520"/>
          </a:xfrm>
          <a:prstGeom prst="rect">
            <a:avLst/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3"/>
          <a:fillRef idx="0"/>
          <a:effectRef idx="1"/>
          <a:fontRef idx="minor"/>
        </p:style>
        <p:txBody>
          <a:bodyPr lIns="33120" rIns="33120" tIns="33120" bIns="33120" anchor="ctr"/>
          <a:p>
            <a:pPr algn="ctr">
              <a:lnSpc>
                <a:spcPct val="90000"/>
              </a:lnSpc>
            </a:pPr>
            <a:r>
              <a:rPr lang="fr-FR" sz="5200" strike="noStrike">
                <a:solidFill>
                  <a:srgbClr val="ffffff"/>
                </a:solidFill>
                <a:latin typeface="Calibri"/>
              </a:rPr>
              <a:t>Verrous</a:t>
            </a:r>
            <a:endParaRPr/>
          </a:p>
        </p:txBody>
      </p:sp>
      <p:sp>
        <p:nvSpPr>
          <p:cNvPr id="123" name="CustomShape 10"/>
          <p:cNvSpPr/>
          <p:nvPr/>
        </p:nvSpPr>
        <p:spPr>
          <a:xfrm>
            <a:off x="2189880" y="3131640"/>
            <a:ext cx="2606400" cy="794520"/>
          </a:xfrm>
          <a:prstGeom prst="rect">
            <a:avLst/>
          </a:prstGeom>
          <a:solidFill>
            <a:schemeClr val="accent6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3"/>
          <a:fillRef idx="0"/>
          <a:effectRef idx="1"/>
          <a:fontRef idx="minor"/>
        </p:style>
        <p:txBody>
          <a:bodyPr lIns="11520" rIns="11520" tIns="11520" bIns="11520" anchor="ctr"/>
          <a:p>
            <a:pPr algn="ctr">
              <a:lnSpc>
                <a:spcPct val="90000"/>
              </a:lnSpc>
            </a:pPr>
            <a:r>
              <a:rPr lang="fr-FR" strike="noStrike">
                <a:solidFill>
                  <a:srgbClr val="ffffff"/>
                </a:solidFill>
                <a:latin typeface="Calibri"/>
              </a:rPr>
              <a:t>La répartition temporelle de l’électricité</a:t>
            </a:r>
            <a:endParaRPr/>
          </a:p>
        </p:txBody>
      </p:sp>
      <p:sp>
        <p:nvSpPr>
          <p:cNvPr id="124" name="CustomShape 11"/>
          <p:cNvSpPr/>
          <p:nvPr/>
        </p:nvSpPr>
        <p:spPr>
          <a:xfrm>
            <a:off x="5317920" y="2138400"/>
            <a:ext cx="2606400" cy="79452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3"/>
          <a:fillRef idx="0"/>
          <a:effectRef idx="1"/>
          <a:fontRef idx="minor"/>
        </p:style>
        <p:txBody>
          <a:bodyPr lIns="11520" rIns="11520" tIns="11520" bIns="11520" anchor="ctr"/>
          <a:p>
            <a:pPr algn="ctr">
              <a:lnSpc>
                <a:spcPct val="90000"/>
              </a:lnSpc>
            </a:pPr>
            <a:r>
              <a:rPr lang="fr-FR" strike="noStrike">
                <a:solidFill>
                  <a:srgbClr val="ffffff"/>
                </a:solidFill>
                <a:latin typeface="Calibri"/>
              </a:rPr>
              <a:t>L’équilibre production-consommation à l’échelle journalière</a:t>
            </a:r>
            <a:endParaRPr/>
          </a:p>
        </p:txBody>
      </p:sp>
      <p:sp>
        <p:nvSpPr>
          <p:cNvPr id="125" name="CustomShape 12"/>
          <p:cNvSpPr/>
          <p:nvPr/>
        </p:nvSpPr>
        <p:spPr>
          <a:xfrm>
            <a:off x="5317920" y="3131640"/>
            <a:ext cx="2606400" cy="79452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3"/>
          <a:fillRef idx="0"/>
          <a:effectRef idx="1"/>
          <a:fontRef idx="minor"/>
        </p:style>
        <p:txBody>
          <a:bodyPr lIns="11520" rIns="11520" tIns="11520" bIns="11520" anchor="ctr"/>
          <a:p>
            <a:pPr algn="ctr">
              <a:lnSpc>
                <a:spcPct val="90000"/>
              </a:lnSpc>
            </a:pPr>
            <a:r>
              <a:rPr lang="fr-FR" strike="noStrike">
                <a:solidFill>
                  <a:srgbClr val="ffffff"/>
                </a:solidFill>
                <a:latin typeface="Calibri"/>
              </a:rPr>
              <a:t>La gestion des aléas (les réserves)</a:t>
            </a:r>
            <a:endParaRPr/>
          </a:p>
        </p:txBody>
      </p:sp>
      <p:sp>
        <p:nvSpPr>
          <p:cNvPr id="126" name="CustomShape 13"/>
          <p:cNvSpPr/>
          <p:nvPr/>
        </p:nvSpPr>
        <p:spPr>
          <a:xfrm>
            <a:off x="5317920" y="4125240"/>
            <a:ext cx="2606400" cy="79452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3"/>
          <a:fillRef idx="0"/>
          <a:effectRef idx="1"/>
          <a:fontRef idx="minor"/>
        </p:style>
        <p:txBody>
          <a:bodyPr lIns="11520" rIns="11520" tIns="11520" bIns="11520" anchor="ctr"/>
          <a:p>
            <a:pPr algn="ctr">
              <a:lnSpc>
                <a:spcPct val="90000"/>
              </a:lnSpc>
            </a:pPr>
            <a:r>
              <a:rPr lang="fr-FR" strike="noStrike">
                <a:solidFill>
                  <a:srgbClr val="ffffff"/>
                </a:solidFill>
                <a:latin typeface="Calibri"/>
              </a:rPr>
              <a:t>La capacité (la pointe)</a:t>
            </a:r>
            <a:endParaRPr/>
          </a:p>
        </p:txBody>
      </p:sp>
      <p:sp>
        <p:nvSpPr>
          <p:cNvPr id="127" name="CustomShape 14"/>
          <p:cNvSpPr/>
          <p:nvPr/>
        </p:nvSpPr>
        <p:spPr>
          <a:xfrm>
            <a:off x="2189880" y="5118840"/>
            <a:ext cx="2606400" cy="794520"/>
          </a:xfrm>
          <a:prstGeom prst="rect">
            <a:avLst/>
          </a:prstGeom>
          <a:solidFill>
            <a:schemeClr val="accent6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3"/>
          <a:fillRef idx="0"/>
          <a:effectRef idx="1"/>
          <a:fontRef idx="minor"/>
        </p:style>
        <p:txBody>
          <a:bodyPr lIns="11520" rIns="11520" tIns="11520" bIns="11520" anchor="ctr"/>
          <a:p>
            <a:pPr algn="ctr">
              <a:lnSpc>
                <a:spcPct val="90000"/>
              </a:lnSpc>
            </a:pPr>
            <a:r>
              <a:rPr lang="fr-FR" strike="noStrike">
                <a:solidFill>
                  <a:srgbClr val="ffffff"/>
                </a:solidFill>
                <a:latin typeface="Calibri"/>
              </a:rPr>
              <a:t>La répartition spatiale de l’électricité</a:t>
            </a:r>
            <a:endParaRPr/>
          </a:p>
        </p:txBody>
      </p:sp>
      <p:sp>
        <p:nvSpPr>
          <p:cNvPr id="128" name="CustomShape 15"/>
          <p:cNvSpPr/>
          <p:nvPr/>
        </p:nvSpPr>
        <p:spPr>
          <a:xfrm>
            <a:off x="5317920" y="5118840"/>
            <a:ext cx="2606400" cy="79452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3"/>
          <a:fillRef idx="0"/>
          <a:effectRef idx="1"/>
          <a:fontRef idx="minor"/>
        </p:style>
        <p:txBody>
          <a:bodyPr lIns="11520" rIns="11520" tIns="11520" bIns="11520" anchor="ctr"/>
          <a:p>
            <a:pPr algn="ctr">
              <a:lnSpc>
                <a:spcPct val="90000"/>
              </a:lnSpc>
            </a:pPr>
            <a:r>
              <a:rPr lang="fr-FR" strike="noStrike">
                <a:solidFill>
                  <a:srgbClr val="ffffff"/>
                </a:solidFill>
                <a:latin typeface="Calibri"/>
              </a:rPr>
              <a:t>Le réseau électrique</a:t>
            </a:r>
            <a:endParaRPr/>
          </a:p>
        </p:txBody>
      </p:sp>
    </p:spTree>
  </p:cSld>
  <p:timing>
    <p:tnLst>
      <p:par>
        <p:cTn id="22" dur="indefinite" restart="never" nodeType="tmRoot">
          <p:childTnLst>
            <p:seq>
              <p:cTn id="2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1523880" y="4642560"/>
            <a:ext cx="9143640" cy="204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fr-FR" sz="3600" strike="noStrike">
                <a:solidFill>
                  <a:srgbClr val="000000"/>
                </a:solidFill>
                <a:latin typeface="Calibri Light"/>
              </a:rPr>
              <a:t>Le « dispatch » journalier</a:t>
            </a:r>
            <a:r>
              <a:rPr lang="fr-FR" sz="3600" strike="noStrike">
                <a:solidFill>
                  <a:srgbClr val="000000"/>
                </a:solidFill>
                <a:latin typeface="Calibri Light"/>
              </a:rPr>
              <a:t>
</a:t>
            </a:r>
            <a:r>
              <a:rPr lang="fr-FR" sz="3600" strike="noStrike">
                <a:solidFill>
                  <a:srgbClr val="000000"/>
                </a:solidFill>
                <a:latin typeface="Calibri Light"/>
              </a:rPr>
              <a:t>Quel impact sur le prix de production des autres moyens de production?</a:t>
            </a:r>
            <a:r>
              <a:rPr lang="fr-FR" sz="3600" strike="noStrike">
                <a:solidFill>
                  <a:srgbClr val="000000"/>
                </a:solidFill>
                <a:latin typeface="Calibri Light"/>
              </a:rPr>
              <a:t>
</a:t>
            </a:r>
            <a:r>
              <a:rPr lang="fr-FR" sz="3600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lang="fr-FR" sz="3600" strike="noStrike">
                <a:solidFill>
                  <a:srgbClr val="000000"/>
                </a:solidFill>
                <a:latin typeface="Calibri Light"/>
              </a:rPr>
              <a:t> Evolutions des algorithmes d’optimal dispatch</a:t>
            </a:r>
            <a:endParaRPr/>
          </a:p>
        </p:txBody>
      </p:sp>
      <p:sp>
        <p:nvSpPr>
          <p:cNvPr id="130" name="CustomShape 2"/>
          <p:cNvSpPr/>
          <p:nvPr/>
        </p:nvSpPr>
        <p:spPr>
          <a:xfrm>
            <a:off x="0" y="0"/>
            <a:ext cx="12191760" cy="457164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3"/>
          <p:cNvSpPr/>
          <p:nvPr/>
        </p:nvSpPr>
        <p:spPr>
          <a:xfrm>
            <a:off x="321480" y="320760"/>
            <a:ext cx="5613120" cy="3930120"/>
          </a:xfrm>
          <a:prstGeom prst="roundRect">
            <a:avLst>
              <a:gd name="adj" fmla="val 10800"/>
            </a:avLst>
          </a:prstGeom>
          <a:solidFill>
            <a:srgbClr val="ffffff"/>
          </a:solidFill>
          <a:ln w="9360">
            <a:solidFill>
              <a:srgbClr val="c8caca"/>
            </a:solidFill>
          </a:ln>
          <a:effectLst>
            <a:outerShdw algn="t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2" name="Image 10" descr=""/>
          <p:cNvPicPr/>
          <p:nvPr/>
        </p:nvPicPr>
        <p:blipFill>
          <a:blip r:embed="rId1"/>
          <a:stretch/>
        </p:blipFill>
        <p:spPr>
          <a:xfrm>
            <a:off x="931320" y="640080"/>
            <a:ext cx="4393440" cy="3291480"/>
          </a:xfrm>
          <a:prstGeom prst="rect">
            <a:avLst/>
          </a:prstGeom>
          <a:ln>
            <a:noFill/>
          </a:ln>
        </p:spPr>
      </p:pic>
      <p:sp>
        <p:nvSpPr>
          <p:cNvPr id="133" name="CustomShape 4"/>
          <p:cNvSpPr/>
          <p:nvPr/>
        </p:nvSpPr>
        <p:spPr>
          <a:xfrm>
            <a:off x="6254640" y="320760"/>
            <a:ext cx="5613120" cy="3930120"/>
          </a:xfrm>
          <a:prstGeom prst="roundRect">
            <a:avLst>
              <a:gd name="adj" fmla="val 10800"/>
            </a:avLst>
          </a:prstGeom>
          <a:solidFill>
            <a:srgbClr val="ffffff"/>
          </a:solidFill>
          <a:ln w="9360">
            <a:solidFill>
              <a:srgbClr val="c8caca"/>
            </a:solidFill>
          </a:ln>
          <a:effectLst>
            <a:outerShdw algn="t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4" name="Image 12" descr=""/>
          <p:cNvPicPr/>
          <p:nvPr/>
        </p:nvPicPr>
        <p:blipFill>
          <a:blip r:embed="rId2"/>
          <a:stretch/>
        </p:blipFill>
        <p:spPr>
          <a:xfrm>
            <a:off x="6864480" y="640080"/>
            <a:ext cx="4393440" cy="3291480"/>
          </a:xfrm>
          <a:prstGeom prst="rect">
            <a:avLst/>
          </a:prstGeom>
          <a:ln>
            <a:noFill/>
          </a:ln>
        </p:spPr>
      </p:pic>
      <p:sp>
        <p:nvSpPr>
          <p:cNvPr id="135" name="CustomShape 5"/>
          <p:cNvSpPr/>
          <p:nvPr/>
        </p:nvSpPr>
        <p:spPr>
          <a:xfrm>
            <a:off x="4885560" y="447480"/>
            <a:ext cx="2416320" cy="8474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CustomShape 6"/>
          <p:cNvSpPr/>
          <p:nvPr/>
        </p:nvSpPr>
        <p:spPr>
          <a:xfrm>
            <a:off x="1272960" y="3856680"/>
            <a:ext cx="23176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1200" strike="noStrike">
                <a:solidFill>
                  <a:srgbClr val="a6a6a6"/>
                </a:solidFill>
                <a:latin typeface="Calibri"/>
              </a:rPr>
              <a:t>Source: Projet INSOLATIONS - INES</a:t>
            </a:r>
            <a:endParaRPr/>
          </a:p>
        </p:txBody>
      </p:sp>
    </p:spTree>
  </p:cSld>
  <p:timing>
    <p:tnLst>
      <p:par>
        <p:cTn id="24" dur="indefinite" restart="never" nodeType="tmRoot">
          <p:childTnLst>
            <p:seq>
              <p:cTn id="2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 8" descr=""/>
          <p:cNvPicPr/>
          <p:nvPr/>
        </p:nvPicPr>
        <p:blipFill>
          <a:blip r:embed="rId1"/>
          <a:srcRect l="-8953" t="0" r="0" b="-26129"/>
          <a:stretch/>
        </p:blipFill>
        <p:spPr>
          <a:xfrm>
            <a:off x="1523880" y="2867040"/>
            <a:ext cx="4208040" cy="3596400"/>
          </a:xfrm>
          <a:prstGeom prst="rect">
            <a:avLst/>
          </a:prstGeom>
          <a:ln>
            <a:noFill/>
          </a:ln>
        </p:spPr>
      </p:pic>
      <p:pic>
        <p:nvPicPr>
          <p:cNvPr id="138" name="Picture 2" descr=""/>
          <p:cNvPicPr/>
          <p:nvPr/>
        </p:nvPicPr>
        <p:blipFill>
          <a:blip r:embed="rId2"/>
          <a:stretch/>
        </p:blipFill>
        <p:spPr>
          <a:xfrm>
            <a:off x="7077240" y="3011040"/>
            <a:ext cx="3449520" cy="3440160"/>
          </a:xfrm>
          <a:prstGeom prst="rect">
            <a:avLst/>
          </a:prstGeom>
          <a:ln>
            <a:noFill/>
          </a:ln>
        </p:spPr>
      </p:pic>
      <p:pic>
        <p:nvPicPr>
          <p:cNvPr id="139" name="Image 40" descr=""/>
          <p:cNvPicPr/>
          <p:nvPr/>
        </p:nvPicPr>
        <p:blipFill>
          <a:blip r:embed="rId3"/>
          <a:stretch/>
        </p:blipFill>
        <p:spPr>
          <a:xfrm>
            <a:off x="8002080" y="3804840"/>
            <a:ext cx="549720" cy="526680"/>
          </a:xfrm>
          <a:prstGeom prst="rect">
            <a:avLst/>
          </a:prstGeom>
          <a:ln>
            <a:noFill/>
          </a:ln>
        </p:spPr>
      </p:pic>
      <p:pic>
        <p:nvPicPr>
          <p:cNvPr id="140" name="Image 41" descr=""/>
          <p:cNvPicPr/>
          <p:nvPr/>
        </p:nvPicPr>
        <p:blipFill>
          <a:blip r:embed="rId4"/>
          <a:stretch/>
        </p:blipFill>
        <p:spPr>
          <a:xfrm>
            <a:off x="9538920" y="3741480"/>
            <a:ext cx="563760" cy="546840"/>
          </a:xfrm>
          <a:prstGeom prst="rect">
            <a:avLst/>
          </a:prstGeom>
          <a:ln>
            <a:noFill/>
          </a:ln>
        </p:spPr>
      </p:pic>
      <p:pic>
        <p:nvPicPr>
          <p:cNvPr id="141" name="Image 42" descr=""/>
          <p:cNvPicPr/>
          <p:nvPr/>
        </p:nvPicPr>
        <p:blipFill>
          <a:blip r:embed="rId5"/>
          <a:stretch/>
        </p:blipFill>
        <p:spPr>
          <a:xfrm>
            <a:off x="7457760" y="3882240"/>
            <a:ext cx="355680" cy="372600"/>
          </a:xfrm>
          <a:prstGeom prst="rect">
            <a:avLst/>
          </a:prstGeom>
          <a:ln>
            <a:noFill/>
          </a:ln>
        </p:spPr>
      </p:pic>
      <p:pic>
        <p:nvPicPr>
          <p:cNvPr id="142" name="Image 43" descr=""/>
          <p:cNvPicPr/>
          <p:nvPr/>
        </p:nvPicPr>
        <p:blipFill>
          <a:blip r:embed="rId6"/>
          <a:stretch/>
        </p:blipFill>
        <p:spPr>
          <a:xfrm>
            <a:off x="8154720" y="5456520"/>
            <a:ext cx="462960" cy="349560"/>
          </a:xfrm>
          <a:prstGeom prst="rect">
            <a:avLst/>
          </a:prstGeom>
          <a:ln>
            <a:noFill/>
          </a:ln>
        </p:spPr>
      </p:pic>
      <p:pic>
        <p:nvPicPr>
          <p:cNvPr id="143" name="Image 44" descr=""/>
          <p:cNvPicPr/>
          <p:nvPr/>
        </p:nvPicPr>
        <p:blipFill>
          <a:blip r:embed="rId7"/>
          <a:stretch/>
        </p:blipFill>
        <p:spPr>
          <a:xfrm>
            <a:off x="9003960" y="4735080"/>
            <a:ext cx="570960" cy="541800"/>
          </a:xfrm>
          <a:prstGeom prst="rect">
            <a:avLst/>
          </a:prstGeom>
          <a:ln>
            <a:noFill/>
          </a:ln>
        </p:spPr>
      </p:pic>
      <p:pic>
        <p:nvPicPr>
          <p:cNvPr id="144" name="Image 45" descr=""/>
          <p:cNvPicPr/>
          <p:nvPr/>
        </p:nvPicPr>
        <p:blipFill>
          <a:blip r:embed="rId8"/>
          <a:stretch/>
        </p:blipFill>
        <p:spPr>
          <a:xfrm>
            <a:off x="8155800" y="4887720"/>
            <a:ext cx="355680" cy="372600"/>
          </a:xfrm>
          <a:prstGeom prst="rect">
            <a:avLst/>
          </a:prstGeom>
          <a:ln>
            <a:noFill/>
          </a:ln>
        </p:spPr>
      </p:pic>
      <p:pic>
        <p:nvPicPr>
          <p:cNvPr id="145" name="Image 46" descr=""/>
          <p:cNvPicPr/>
          <p:nvPr/>
        </p:nvPicPr>
        <p:blipFill>
          <a:blip r:embed="rId9"/>
          <a:stretch/>
        </p:blipFill>
        <p:spPr>
          <a:xfrm>
            <a:off x="9320400" y="5382000"/>
            <a:ext cx="355680" cy="372600"/>
          </a:xfrm>
          <a:prstGeom prst="rect">
            <a:avLst/>
          </a:prstGeom>
          <a:ln>
            <a:noFill/>
          </a:ln>
        </p:spPr>
      </p:pic>
      <p:pic>
        <p:nvPicPr>
          <p:cNvPr id="146" name="Image 47" descr=""/>
          <p:cNvPicPr/>
          <p:nvPr/>
        </p:nvPicPr>
        <p:blipFill>
          <a:blip r:embed="rId10"/>
          <a:stretch/>
        </p:blipFill>
        <p:spPr>
          <a:xfrm>
            <a:off x="8753760" y="4223160"/>
            <a:ext cx="462960" cy="349560"/>
          </a:xfrm>
          <a:prstGeom prst="rect">
            <a:avLst/>
          </a:prstGeom>
          <a:ln>
            <a:noFill/>
          </a:ln>
        </p:spPr>
      </p:pic>
      <p:pic>
        <p:nvPicPr>
          <p:cNvPr id="147" name="Picture 2" descr=""/>
          <p:cNvPicPr/>
          <p:nvPr/>
        </p:nvPicPr>
        <p:blipFill>
          <a:blip r:embed="rId11"/>
          <a:stretch/>
        </p:blipFill>
        <p:spPr>
          <a:xfrm>
            <a:off x="8592840" y="3371400"/>
            <a:ext cx="623520" cy="653040"/>
          </a:xfrm>
          <a:prstGeom prst="rect">
            <a:avLst/>
          </a:prstGeom>
          <a:ln>
            <a:noFill/>
          </a:ln>
        </p:spPr>
      </p:pic>
      <p:pic>
        <p:nvPicPr>
          <p:cNvPr id="148" name="Picture 2" descr=""/>
          <p:cNvPicPr/>
          <p:nvPr/>
        </p:nvPicPr>
        <p:blipFill>
          <a:blip r:embed="rId12"/>
          <a:stretch/>
        </p:blipFill>
        <p:spPr>
          <a:xfrm>
            <a:off x="7718040" y="4185000"/>
            <a:ext cx="623520" cy="653040"/>
          </a:xfrm>
          <a:prstGeom prst="rect">
            <a:avLst/>
          </a:prstGeom>
          <a:ln>
            <a:noFill/>
          </a:ln>
        </p:spPr>
      </p:pic>
      <p:pic>
        <p:nvPicPr>
          <p:cNvPr id="149" name="Picture 2" descr=""/>
          <p:cNvPicPr/>
          <p:nvPr/>
        </p:nvPicPr>
        <p:blipFill>
          <a:blip r:embed="rId13"/>
          <a:stretch/>
        </p:blipFill>
        <p:spPr>
          <a:xfrm>
            <a:off x="8683200" y="5379840"/>
            <a:ext cx="623520" cy="653040"/>
          </a:xfrm>
          <a:prstGeom prst="rect">
            <a:avLst/>
          </a:prstGeom>
          <a:ln>
            <a:noFill/>
          </a:ln>
        </p:spPr>
      </p:pic>
      <p:pic>
        <p:nvPicPr>
          <p:cNvPr id="150" name="Picture 2" descr=""/>
          <p:cNvPicPr/>
          <p:nvPr/>
        </p:nvPicPr>
        <p:blipFill>
          <a:blip r:embed="rId14"/>
          <a:stretch/>
        </p:blipFill>
        <p:spPr>
          <a:xfrm>
            <a:off x="9470160" y="4910040"/>
            <a:ext cx="623520" cy="653040"/>
          </a:xfrm>
          <a:prstGeom prst="rect">
            <a:avLst/>
          </a:prstGeom>
          <a:ln>
            <a:noFill/>
          </a:ln>
        </p:spPr>
      </p:pic>
      <p:pic>
        <p:nvPicPr>
          <p:cNvPr id="151" name="Picture 2" descr=""/>
          <p:cNvPicPr/>
          <p:nvPr/>
        </p:nvPicPr>
        <p:blipFill>
          <a:blip r:embed="rId15"/>
          <a:stretch/>
        </p:blipFill>
        <p:spPr>
          <a:xfrm>
            <a:off x="7681320" y="5187600"/>
            <a:ext cx="623520" cy="653040"/>
          </a:xfrm>
          <a:prstGeom prst="rect">
            <a:avLst/>
          </a:prstGeom>
          <a:ln>
            <a:noFill/>
          </a:ln>
        </p:spPr>
      </p:pic>
      <p:pic>
        <p:nvPicPr>
          <p:cNvPr id="152" name="Image 53" descr=""/>
          <p:cNvPicPr/>
          <p:nvPr/>
        </p:nvPicPr>
        <p:blipFill>
          <a:blip r:embed="rId16"/>
          <a:stretch/>
        </p:blipFill>
        <p:spPr>
          <a:xfrm>
            <a:off x="8975880" y="2953080"/>
            <a:ext cx="563760" cy="54684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1523880" y="2192040"/>
            <a:ext cx="42080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Figure. Exemple de prévision de production à J+1/3 et à H+3</a:t>
            </a:r>
            <a:endParaRPr/>
          </a:p>
        </p:txBody>
      </p:sp>
      <p:sp>
        <p:nvSpPr>
          <p:cNvPr id="154" name="CustomShape 2"/>
          <p:cNvSpPr/>
          <p:nvPr/>
        </p:nvSpPr>
        <p:spPr>
          <a:xfrm>
            <a:off x="7077240" y="2225880"/>
            <a:ext cx="3449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Figure. L’importance des interconnexions</a:t>
            </a:r>
            <a:endParaRPr/>
          </a:p>
        </p:txBody>
      </p:sp>
      <p:sp>
        <p:nvSpPr>
          <p:cNvPr id="155" name="TextShape 3"/>
          <p:cNvSpPr txBox="1"/>
          <p:nvPr/>
        </p:nvSpPr>
        <p:spPr>
          <a:xfrm>
            <a:off x="1523880" y="43560"/>
            <a:ext cx="9143640" cy="204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fr-FR" sz="3200" strike="noStrike">
                <a:solidFill>
                  <a:srgbClr val="000000"/>
                </a:solidFill>
                <a:latin typeface="Calibri Light"/>
              </a:rPr>
              <a:t>La gestion des aléas</a:t>
            </a:r>
            <a:r>
              <a:rPr lang="fr-FR" sz="3200" strike="noStrike">
                <a:solidFill>
                  <a:srgbClr val="000000"/>
                </a:solidFill>
                <a:latin typeface="Calibri Light"/>
              </a:rPr>
              <a:t>
</a:t>
            </a:r>
            <a:r>
              <a:rPr lang="fr-FR" sz="3200" strike="noStrike">
                <a:solidFill>
                  <a:srgbClr val="000000"/>
                </a:solidFill>
                <a:latin typeface="Calibri Light"/>
              </a:rPr>
              <a:t>Comment minimiser la quantité de reserves dites “tournantes”?</a:t>
            </a:r>
            <a:r>
              <a:rPr lang="fr-FR" sz="3200" strike="noStrike">
                <a:solidFill>
                  <a:srgbClr val="000000"/>
                </a:solidFill>
                <a:latin typeface="Calibri Light"/>
              </a:rPr>
              <a:t>
</a:t>
            </a:r>
            <a:r>
              <a:rPr lang="fr-FR" sz="3200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lang="fr-FR" sz="3200" strike="noStrike">
                <a:solidFill>
                  <a:srgbClr val="000000"/>
                </a:solidFill>
                <a:latin typeface="Calibri Light"/>
              </a:rPr>
              <a:t> Nouveaux outils de prévision de la production</a:t>
            </a:r>
            <a:endParaRPr/>
          </a:p>
        </p:txBody>
      </p:sp>
      <p:sp>
        <p:nvSpPr>
          <p:cNvPr id="156" name="CustomShape 4"/>
          <p:cNvSpPr/>
          <p:nvPr/>
        </p:nvSpPr>
        <p:spPr>
          <a:xfrm>
            <a:off x="1587960" y="6438240"/>
            <a:ext cx="1898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trike="noStrike">
                <a:solidFill>
                  <a:srgbClr val="a6a6a6"/>
                </a:solidFill>
                <a:latin typeface="Calibri"/>
              </a:rPr>
              <a:t>Source: SteadySun</a:t>
            </a:r>
            <a:endParaRPr/>
          </a:p>
        </p:txBody>
      </p:sp>
    </p:spTree>
  </p:cSld>
  <p:timing>
    <p:tnLst>
      <p:par>
        <p:cTn id="26" dur="indefinite" restart="never" nodeType="tmRoot">
          <p:childTnLst>
            <p:seq>
              <p:cTn id="2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396720" y="280440"/>
            <a:ext cx="11438280" cy="184392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TextShape 2"/>
          <p:cNvSpPr txBox="1"/>
          <p:nvPr/>
        </p:nvSpPr>
        <p:spPr>
          <a:xfrm>
            <a:off x="546480" y="433440"/>
            <a:ext cx="11139480" cy="16027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fr-FR" sz="3000" strike="noStrike">
                <a:solidFill>
                  <a:srgbClr val="ffffff"/>
                </a:solidFill>
                <a:latin typeface="Calibri Light"/>
              </a:rPr>
              <a:t>La capacité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
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Comment assurer les hyper-pointes de consommation?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
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
</a:t>
            </a:r>
            <a:r>
              <a:rPr lang="fr-FR" sz="3000" strike="noStrike">
                <a:solidFill>
                  <a:srgbClr val="ffffff"/>
                </a:solidFill>
                <a:latin typeface="Wingdings"/>
              </a:rPr>
              <a:t></a:t>
            </a:r>
            <a:r>
              <a:rPr lang="fr-FR" sz="3000" strike="noStrike">
                <a:solidFill>
                  <a:srgbClr val="ffffff"/>
                </a:solidFill>
                <a:latin typeface="Calibri Light"/>
              </a:rPr>
              <a:t> Création d’un mode de rémunération complémentaire pour la capacité</a:t>
            </a:r>
            <a:endParaRPr/>
          </a:p>
        </p:txBody>
      </p:sp>
      <p:sp>
        <p:nvSpPr>
          <p:cNvPr id="159" name="Line 3"/>
          <p:cNvSpPr/>
          <p:nvPr/>
        </p:nvSpPr>
        <p:spPr>
          <a:xfrm>
            <a:off x="2229840" y="1522080"/>
            <a:ext cx="7772400" cy="0"/>
          </a:xfrm>
          <a:prstGeom prst="line">
            <a:avLst/>
          </a:prstGeom>
          <a:ln w="22320">
            <a:solidFill>
              <a:srgbClr val="d9d9d9"/>
            </a:solidFill>
          </a:ln>
        </p:spPr>
      </p:sp>
      <p:sp>
        <p:nvSpPr>
          <p:cNvPr id="160" name="Line 4"/>
          <p:cNvSpPr/>
          <p:nvPr/>
        </p:nvSpPr>
        <p:spPr>
          <a:xfrm>
            <a:off x="6116040" y="2596680"/>
            <a:ext cx="0" cy="3657600"/>
          </a:xfrm>
          <a:prstGeom prst="line">
            <a:avLst/>
          </a:prstGeom>
          <a:ln w="101520">
            <a:solidFill>
              <a:srgbClr val="595959"/>
            </a:solidFill>
          </a:ln>
        </p:spPr>
      </p:sp>
      <p:sp>
        <p:nvSpPr>
          <p:cNvPr id="161" name="CustomShape 5"/>
          <p:cNvSpPr/>
          <p:nvPr/>
        </p:nvSpPr>
        <p:spPr>
          <a:xfrm>
            <a:off x="4589640" y="6423480"/>
            <a:ext cx="9187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1200" strike="noStrike">
                <a:solidFill>
                  <a:srgbClr val="808080"/>
                </a:solidFill>
                <a:latin typeface="Calibri"/>
              </a:rPr>
              <a:t>Source: CRE</a:t>
            </a:r>
            <a:endParaRPr/>
          </a:p>
        </p:txBody>
      </p:sp>
      <p:pic>
        <p:nvPicPr>
          <p:cNvPr id="162" name="Picture 4" descr=""/>
          <p:cNvPicPr/>
          <p:nvPr/>
        </p:nvPicPr>
        <p:blipFill>
          <a:blip r:embed="rId1"/>
          <a:stretch/>
        </p:blipFill>
        <p:spPr>
          <a:xfrm>
            <a:off x="6894360" y="2426760"/>
            <a:ext cx="4441320" cy="3997440"/>
          </a:xfrm>
          <a:prstGeom prst="rect">
            <a:avLst/>
          </a:prstGeom>
          <a:ln>
            <a:noFill/>
          </a:ln>
        </p:spPr>
      </p:pic>
      <p:sp>
        <p:nvSpPr>
          <p:cNvPr id="163" name="CustomShape 6"/>
          <p:cNvSpPr/>
          <p:nvPr/>
        </p:nvSpPr>
        <p:spPr>
          <a:xfrm>
            <a:off x="6899040" y="6423480"/>
            <a:ext cx="10634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1200" strike="noStrike">
                <a:solidFill>
                  <a:srgbClr val="808080"/>
                </a:solidFill>
                <a:latin typeface="Calibri"/>
              </a:rPr>
              <a:t>Source: ENGIE</a:t>
            </a:r>
            <a:endParaRPr/>
          </a:p>
        </p:txBody>
      </p:sp>
      <p:pic>
        <p:nvPicPr>
          <p:cNvPr id="164" name="Picture 2" descr=""/>
          <p:cNvPicPr/>
          <p:nvPr/>
        </p:nvPicPr>
        <p:blipFill>
          <a:blip r:embed="rId2"/>
          <a:stretch/>
        </p:blipFill>
        <p:spPr>
          <a:xfrm>
            <a:off x="796320" y="2426760"/>
            <a:ext cx="4716720" cy="3997440"/>
          </a:xfrm>
          <a:prstGeom prst="rect">
            <a:avLst/>
          </a:prstGeom>
          <a:ln>
            <a:noFill/>
          </a:ln>
        </p:spPr>
      </p:pic>
      <p:sp>
        <p:nvSpPr>
          <p:cNvPr id="165" name="CustomShape 7"/>
          <p:cNvSpPr/>
          <p:nvPr/>
        </p:nvSpPr>
        <p:spPr>
          <a:xfrm>
            <a:off x="1336320" y="3449880"/>
            <a:ext cx="1333800" cy="3528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fr-FR" sz="1050" strike="noStrike">
                <a:solidFill>
                  <a:srgbClr val="808080"/>
                </a:solidFill>
                <a:latin typeface="Calibri"/>
              </a:rPr>
              <a:t>Besoins habituels</a:t>
            </a:r>
            <a:r>
              <a:rPr lang="fr-FR" sz="1050" strike="noStrike">
                <a:solidFill>
                  <a:srgbClr val="808080"/>
                </a:solidFill>
                <a:latin typeface="Calibri"/>
              </a:rPr>
              <a:t>
</a:t>
            </a:r>
            <a:r>
              <a:rPr lang="fr-FR" sz="1050" strike="noStrike">
                <a:solidFill>
                  <a:srgbClr val="808080"/>
                </a:solidFill>
                <a:latin typeface="Calibri"/>
              </a:rPr>
              <a:t>des consommateurs</a:t>
            </a:r>
            <a:endParaRPr/>
          </a:p>
        </p:txBody>
      </p:sp>
    </p:spTree>
  </p:cSld>
  <p:timing>
    <p:tnLst>
      <p:par>
        <p:cTn id="28" dur="indefinite" restart="never" nodeType="tmRoot">
          <p:childTnLst>
            <p:seq>
              <p:cTn id="2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Application>LibreOffice/4.4.0.3$Windows_x86 LibreOffice_project/de093506bcdc5fafd9023ee680b8c60e3e0645d7</Application>
  <Paragraphs>104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2019-01-24T09:52:33Z</dcterms:created>
  <dc:creator>Nicolas MARTIN</dc:creator>
  <dc:language>fr-FR</dc:language>
  <dcterms:modified xsi:type="dcterms:W3CDTF">2019-02-02T10:47:22Z</dcterms:modified>
  <cp:revision>13</cp:revision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