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  <Override PartName="/ppt/slides/_rels/slide98.xml.rels" ContentType="application/vnd.openxmlformats-package.relationships+xml"/>
  <Override PartName="/ppt/slides/_rels/slide99.xml.rels" ContentType="application/vnd.openxmlformats-package.relationships+xml"/>
  <Override PartName="/ppt/slides/_rels/slide100.xml.rels" ContentType="application/vnd.openxmlformats-package.relationships+xml"/>
  <Override PartName="/ppt/slides/_rels/slide101.xml.rels" ContentType="application/vnd.openxmlformats-package.relationships+xml"/>
  <Override PartName="/ppt/slides/_rels/slide102.xml.rels" ContentType="application/vnd.openxmlformats-package.relationships+xml"/>
  <Override PartName="/ppt/slides/_rels/slide103.xml.rels" ContentType="application/vnd.openxmlformats-package.relationships+xml"/>
  <Override PartName="/ppt/slides/_rels/slide104.xml.rels" ContentType="application/vnd.openxmlformats-package.relationships+xml"/>
  <Override PartName="/ppt/slides/_rels/slide105.xml.rels" ContentType="application/vnd.openxmlformats-package.relationships+xml"/>
  <Override PartName="/ppt/slides/_rels/slide106.xml.rels" ContentType="application/vnd.openxmlformats-package.relationships+xml"/>
  <Override PartName="/ppt/slides/_rels/slide107.xml.rels" ContentType="application/vnd.openxmlformats-package.relationships+xml"/>
  <Override PartName="/ppt/slides/_rels/slide108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58.png" ContentType="image/png"/>
  <Override PartName="/ppt/media/image130.png" ContentType="image/png"/>
  <Override PartName="/ppt/media/image2.png" ContentType="image/png"/>
  <Override PartName="/ppt/media/image59.png" ContentType="image/png"/>
  <Override PartName="/ppt/media/image131.png" ContentType="image/png"/>
  <Override PartName="/ppt/media/image3.png" ContentType="image/pn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51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52.jpeg" ContentType="image/jpeg"/>
  <Override PartName="/ppt/media/image19.png" ContentType="image/png"/>
  <Override PartName="/ppt/media/image20.png" ContentType="image/png"/>
  <Override PartName="/ppt/media/image40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00.png" ContentType="image/png"/>
  <Override PartName="/ppt/media/image28.png" ContentType="image/png"/>
  <Override PartName="/ppt/media/image101.png" ContentType="image/png"/>
  <Override PartName="/ppt/media/image29.png" ContentType="image/png"/>
  <Override PartName="/ppt/media/image30.png" ContentType="image/png"/>
  <Override PartName="/ppt/media/image41.jpeg" ContentType="image/jpeg"/>
  <Override PartName="/ppt/media/image31.png" ContentType="image/png"/>
  <Override PartName="/ppt/media/image32.png" ContentType="image/png"/>
  <Override PartName="/ppt/media/image33.png" ContentType="image/png"/>
  <Override PartName="/ppt/media/image48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0.png" ContentType="image/png"/>
  <Override PartName="/ppt/media/image38.png" ContentType="image/png"/>
  <Override PartName="/ppt/media/image111.png" ContentType="image/png"/>
  <Override PartName="/ppt/media/image39.png" ContentType="image/png"/>
  <Override PartName="/ppt/media/image42.jpeg" ContentType="image/jpeg"/>
  <Override PartName="/ppt/media/image43.png" ContentType="image/png"/>
  <Override PartName="/ppt/media/image49.jpeg" ContentType="image/jpe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50.jpeg" ContentType="image/jpe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jpeg" ContentType="image/jpe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jpeg" ContentType="image/jpeg"/>
  <Override PartName="/ppt/media/image108.jpeg" ContentType="image/jpeg"/>
  <Override PartName="/ppt/media/image109.jpeg" ContentType="image/jpeg"/>
  <Override PartName="/ppt/media/image112.png" ContentType="image/png"/>
  <Override PartName="/ppt/media/image113.png" ContentType="image/png"/>
  <Override PartName="/ppt/media/image114.png" ContentType="image/pn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png" ContentType="image/png"/>
  <Override PartName="/ppt/media/image121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8.png" ContentType="image/png"/>
  <Override PartName="/ppt/media/image129.png" ContentType="image/png"/>
  <Override PartName="/ppt/media/image132.png" ContentType="image/png"/>
  <Override PartName="/ppt/media/image133.jpeg" ContentType="image/jpeg"/>
  <Override PartName="/ppt/media/image13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</p:sldIdLst>
  <p:sldSz cx="7559675" cy="10691813"/>
  <p:notesSz cx="7559675" cy="10691813"/>
  <p:custShowLst>
    <p:custShow name="Nouveau diaporama personnalisé" id="0">
      <p:sldLst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72"/>
        <p:sld r:id="rId73"/>
        <p:sld r:id="rId74"/>
        <p:sld r:id="rId75"/>
        <p:sld r:id="rId76"/>
        <p:sld r:id="rId77"/>
        <p:sld r:id="rId78"/>
        <p:sld r:id="rId79"/>
        <p:sld r:id="rId80"/>
        <p:sld r:id="rId81"/>
        <p:sld r:id="rId82"/>
        <p:sld r:id="rId83"/>
        <p:sld r:id="rId84"/>
        <p:sld r:id="rId85"/>
        <p:sld r:id="rId86"/>
        <p:sld r:id="rId87"/>
        <p:sld r:id="rId88"/>
        <p:sld r:id="rId89"/>
        <p:sld r:id="rId90"/>
        <p:sld r:id="rId91"/>
        <p:sld r:id="rId92"/>
        <p:sld r:id="rId93"/>
        <p:sld r:id="rId94"/>
        <p:sld r:id="rId95"/>
        <p:sld r:id="rId96"/>
        <p:sld r:id="rId97"/>
        <p:sld r:id="rId98"/>
        <p:sld r:id="rId99"/>
        <p:sld r:id="rId100"/>
        <p:sld r:id="rId101"/>
        <p:sld r:id="rId102"/>
        <p:sld r:id="rId103"/>
        <p:sld r:id="rId104"/>
        <p:sld r:id="rId105"/>
        <p:sld r:id="rId106"/>
        <p:sld r:id="rId107"/>
        <p:sld r:id="rId108"/>
        <p:sld r:id="rId109"/>
        <p:sld r:id="rId110"/>
        <p:sld r:id="rId111"/>
      </p:sldLst>
    </p:custShow>
  </p:custShow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00" Type="http://schemas.openxmlformats.org/officeDocument/2006/relationships/slide" Target="slides/slide97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680328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377640" y="5740560"/>
            <a:ext cx="680328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377640" y="574056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3863880" y="574056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2677680" y="250164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978080" y="250164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377640" y="574056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2677680" y="574056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4978080" y="574056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377640" y="2501640"/>
            <a:ext cx="680328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680328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377640" y="426240"/>
            <a:ext cx="6803280" cy="827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377640" y="574056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377640" y="2501640"/>
            <a:ext cx="680328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3863880" y="574056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377640" y="5740560"/>
            <a:ext cx="680328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680328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377640" y="5740560"/>
            <a:ext cx="680328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377640" y="574056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3863880" y="574056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2677680" y="250164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4978080" y="250164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377640" y="574056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2677680" y="574056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4978080" y="5740560"/>
            <a:ext cx="219024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680328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77640" y="426240"/>
            <a:ext cx="6803280" cy="827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377640" y="574056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3863880" y="574056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37764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3863880" y="2501640"/>
            <a:ext cx="331992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377640" y="5740560"/>
            <a:ext cx="6803280" cy="29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377640" y="2501640"/>
            <a:ext cx="680328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77640" y="426240"/>
            <a:ext cx="6803280" cy="178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77640" y="2501640"/>
            <a:ext cx="6803280" cy="620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slideLayout" Target="../slideLayouts/slideLayout1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slideLayout" Target="../slideLayouts/slideLayout1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slideLayout" Target="../slideLayouts/slideLayout1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slideLayout" Target="../slideLayouts/slideLayout1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slideLayout" Target="../slideLayouts/slideLayout1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slideLayout" Target="../slideLayouts/slideLayout1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image" Target="../media/image134.png"/><Relationship Id="rId3" Type="http://schemas.openxmlformats.org/officeDocument/2006/relationships/slideLayout" Target="../slideLayouts/slideLayout13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jpeg"/><Relationship Id="rId10" Type="http://schemas.openxmlformats.org/officeDocument/2006/relationships/image" Target="../media/image49.jpeg"/><Relationship Id="rId11" Type="http://schemas.openxmlformats.org/officeDocument/2006/relationships/image" Target="../media/image50.jpeg"/><Relationship Id="rId12" Type="http://schemas.openxmlformats.org/officeDocument/2006/relationships/image" Target="../media/image51.jpeg"/><Relationship Id="rId13" Type="http://schemas.openxmlformats.org/officeDocument/2006/relationships/image" Target="../media/image52.jpe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1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1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1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1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1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1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1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1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slideLayout" Target="../slideLayouts/slideLayout1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1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1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1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slideLayout" Target="../slideLayouts/slideLayout1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slideLayout" Target="../slideLayouts/slideLayout1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jpeg"/><Relationship Id="rId10" Type="http://schemas.openxmlformats.org/officeDocument/2006/relationships/image" Target="../media/image116.jpeg"/><Relationship Id="rId11" Type="http://schemas.openxmlformats.org/officeDocument/2006/relationships/image" Target="../media/image117.jpeg"/><Relationship Id="rId12" Type="http://schemas.openxmlformats.org/officeDocument/2006/relationships/image" Target="../media/image118.jpeg"/><Relationship Id="rId13" Type="http://schemas.openxmlformats.org/officeDocument/2006/relationships/image" Target="../media/image119.jpeg"/><Relationship Id="rId14" Type="http://schemas.openxmlformats.org/officeDocument/2006/relationships/image" Target="../media/image120.png"/><Relationship Id="rId15" Type="http://schemas.openxmlformats.org/officeDocument/2006/relationships/image" Target="../media/image121.png"/><Relationship Id="rId16" Type="http://schemas.openxmlformats.org/officeDocument/2006/relationships/slideLayout" Target="../slideLayouts/slideLayout13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slideLayout" Target="../slideLayouts/slideLayout1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slideLayout" Target="../slideLayouts/slideLayout1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slideLayout" Target="../slideLayouts/slideLayout1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"/>
          <p:cNvSpPr txBox="1"/>
          <p:nvPr/>
        </p:nvSpPr>
        <p:spPr>
          <a:xfrm>
            <a:off x="176400" y="2544480"/>
            <a:ext cx="180720" cy="346680"/>
          </a:xfrm>
          <a:prstGeom prst="rect">
            <a:avLst/>
          </a:prstGeom>
          <a:noFill/>
          <a:ln w="0">
            <a:noFill/>
          </a:ln>
        </p:spPr>
      </p:sp>
      <p:sp>
        <p:nvSpPr>
          <p:cNvPr id="77" name=""/>
          <p:cNvSpPr txBox="1"/>
          <p:nvPr/>
        </p:nvSpPr>
        <p:spPr>
          <a:xfrm>
            <a:off x="360000" y="2340000"/>
            <a:ext cx="7020000" cy="613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latin typeface="Arial"/>
              </a:rPr>
              <a:t> </a:t>
            </a:r>
            <a:r>
              <a:rPr b="0" lang="fr-FR" sz="2400" spc="-1" strike="noStrike">
                <a:latin typeface="Arial"/>
              </a:rPr>
              <a:t>CONFÉRENCE  DU JEUDI 17 NOVEMBRE 2002</a:t>
            </a:r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r>
              <a:rPr b="0" lang="fr-FR" sz="2400" spc="-1" strike="noStrike">
                <a:latin typeface="Arial"/>
              </a:rPr>
              <a:t>« Le lait et ses transformations, un aliment majeur pour l’alimentation des hommes »    </a:t>
            </a:r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r>
              <a:rPr b="0" lang="fr-FR" sz="2400" spc="-1" strike="noStrike">
                <a:latin typeface="Arial"/>
              </a:rPr>
              <a:t>Par Loïc  Bertrand </a:t>
            </a:r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  <a:p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90" name="Espace réservé du contenu 10" descr=""/>
          <p:cNvPicPr/>
          <p:nvPr/>
        </p:nvPicPr>
        <p:blipFill>
          <a:blip r:embed="rId1"/>
          <a:stretch/>
        </p:blipFill>
        <p:spPr>
          <a:xfrm>
            <a:off x="519120" y="4302000"/>
            <a:ext cx="6519960" cy="387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Espace réservé du contenu 4" descr=""/>
          <p:cNvPicPr/>
          <p:nvPr/>
        </p:nvPicPr>
        <p:blipFill>
          <a:blip r:embed="rId1"/>
          <a:stretch/>
        </p:blipFill>
        <p:spPr>
          <a:xfrm>
            <a:off x="846000" y="2340720"/>
            <a:ext cx="5865840" cy="632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Espace réservé du contenu 4" descr=""/>
          <p:cNvPicPr/>
          <p:nvPr/>
        </p:nvPicPr>
        <p:blipFill>
          <a:blip r:embed="rId1"/>
          <a:stretch/>
        </p:blipFill>
        <p:spPr>
          <a:xfrm>
            <a:off x="826920" y="2340720"/>
            <a:ext cx="5904000" cy="631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Espace réservé du contenu 4" descr=""/>
          <p:cNvPicPr/>
          <p:nvPr/>
        </p:nvPicPr>
        <p:blipFill>
          <a:blip r:embed="rId1"/>
          <a:stretch/>
        </p:blipFill>
        <p:spPr>
          <a:xfrm>
            <a:off x="622440" y="2688480"/>
            <a:ext cx="6313680" cy="576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Espace réservé du contenu 4" descr=""/>
          <p:cNvPicPr/>
          <p:nvPr/>
        </p:nvPicPr>
        <p:blipFill>
          <a:blip r:embed="rId1"/>
          <a:stretch/>
        </p:blipFill>
        <p:spPr>
          <a:xfrm>
            <a:off x="741240" y="2468880"/>
            <a:ext cx="6075360" cy="610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Espace réservé du contenu 4" descr=""/>
          <p:cNvPicPr/>
          <p:nvPr/>
        </p:nvPicPr>
        <p:blipFill>
          <a:blip r:embed="rId1"/>
          <a:stretch/>
        </p:blipFill>
        <p:spPr>
          <a:xfrm>
            <a:off x="712800" y="2523600"/>
            <a:ext cx="6132600" cy="605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Espace réservé du contenu 4" descr=""/>
          <p:cNvPicPr/>
          <p:nvPr/>
        </p:nvPicPr>
        <p:blipFill>
          <a:blip r:embed="rId1"/>
          <a:stretch/>
        </p:blipFill>
        <p:spPr>
          <a:xfrm>
            <a:off x="1371600" y="484920"/>
            <a:ext cx="4003200" cy="2582280"/>
          </a:xfrm>
          <a:prstGeom prst="rect">
            <a:avLst/>
          </a:prstGeom>
          <a:ln w="0">
            <a:noFill/>
          </a:ln>
        </p:spPr>
      </p:pic>
      <p:pic>
        <p:nvPicPr>
          <p:cNvPr id="272" name="Image 6" descr=""/>
          <p:cNvPicPr/>
          <p:nvPr/>
        </p:nvPicPr>
        <p:blipFill>
          <a:blip r:embed="rId2"/>
          <a:stretch/>
        </p:blipFill>
        <p:spPr>
          <a:xfrm>
            <a:off x="0" y="3173040"/>
            <a:ext cx="7558200" cy="4344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2" descr=""/>
          <p:cNvPicPr/>
          <p:nvPr/>
        </p:nvPicPr>
        <p:blipFill>
          <a:blip r:embed="rId1"/>
          <a:srcRect l="8334" t="0" r="10942" b="0"/>
          <a:stretch/>
        </p:blipFill>
        <p:spPr>
          <a:xfrm>
            <a:off x="4689360" y="5346000"/>
            <a:ext cx="2858760" cy="3542040"/>
          </a:xfrm>
          <a:prstGeom prst="rect">
            <a:avLst/>
          </a:prstGeom>
          <a:ln w="0">
            <a:noFill/>
          </a:ln>
        </p:spPr>
      </p:pic>
      <p:pic>
        <p:nvPicPr>
          <p:cNvPr id="274" name="Image 2" descr=""/>
          <p:cNvPicPr/>
          <p:nvPr/>
        </p:nvPicPr>
        <p:blipFill>
          <a:blip r:embed="rId2"/>
          <a:stretch/>
        </p:blipFill>
        <p:spPr>
          <a:xfrm>
            <a:off x="-149040" y="5346000"/>
            <a:ext cx="4836960" cy="4085640"/>
          </a:xfrm>
          <a:prstGeom prst="rect">
            <a:avLst/>
          </a:prstGeom>
          <a:ln w="0">
            <a:noFill/>
          </a:ln>
        </p:spPr>
      </p:pic>
      <p:sp>
        <p:nvSpPr>
          <p:cNvPr id="275" name="Forme libre : forme 3"/>
          <p:cNvSpPr/>
          <p:nvPr/>
        </p:nvSpPr>
        <p:spPr>
          <a:xfrm>
            <a:off x="4871880" y="6427800"/>
            <a:ext cx="461520" cy="1921320"/>
          </a:xfrm>
          <a:custGeom>
            <a:avLst/>
            <a:gdLst/>
            <a:ahLst/>
            <a:rect l="l" t="t" r="r" b="b"/>
            <a:pathLst>
              <a:path w="1085850" h="3566453">
                <a:moveTo>
                  <a:pt x="0" y="0"/>
                </a:moveTo>
                <a:lnTo>
                  <a:pt x="0" y="0"/>
                </a:lnTo>
                <a:cubicBezTo>
                  <a:pt x="92339" y="34627"/>
                  <a:pt x="149229" y="49895"/>
                  <a:pt x="228600" y="95250"/>
                </a:cubicBezTo>
                <a:cubicBezTo>
                  <a:pt x="248479" y="106609"/>
                  <a:pt x="268161" y="118693"/>
                  <a:pt x="285750" y="133350"/>
                </a:cubicBezTo>
                <a:cubicBezTo>
                  <a:pt x="306446" y="150597"/>
                  <a:pt x="320484" y="175556"/>
                  <a:pt x="342900" y="190500"/>
                </a:cubicBezTo>
                <a:cubicBezTo>
                  <a:pt x="359608" y="201639"/>
                  <a:pt x="382497" y="199798"/>
                  <a:pt x="400050" y="209550"/>
                </a:cubicBezTo>
                <a:cubicBezTo>
                  <a:pt x="460358" y="243054"/>
                  <a:pt x="533472" y="300091"/>
                  <a:pt x="590550" y="342900"/>
                </a:cubicBezTo>
                <a:cubicBezTo>
                  <a:pt x="660025" y="551326"/>
                  <a:pt x="549223" y="235626"/>
                  <a:pt x="647700" y="457200"/>
                </a:cubicBezTo>
                <a:cubicBezTo>
                  <a:pt x="664011" y="493900"/>
                  <a:pt x="663523" y="538084"/>
                  <a:pt x="685800" y="571500"/>
                </a:cubicBezTo>
                <a:cubicBezTo>
                  <a:pt x="698500" y="590550"/>
                  <a:pt x="714601" y="607728"/>
                  <a:pt x="723900" y="628650"/>
                </a:cubicBezTo>
                <a:cubicBezTo>
                  <a:pt x="765348" y="721907"/>
                  <a:pt x="755475" y="733899"/>
                  <a:pt x="781050" y="819150"/>
                </a:cubicBezTo>
                <a:cubicBezTo>
                  <a:pt x="792590" y="857617"/>
                  <a:pt x="811274" y="894069"/>
                  <a:pt x="819150" y="933450"/>
                </a:cubicBezTo>
                <a:cubicBezTo>
                  <a:pt x="832244" y="998922"/>
                  <a:pt x="839315" y="1042126"/>
                  <a:pt x="857250" y="1104900"/>
                </a:cubicBezTo>
                <a:cubicBezTo>
                  <a:pt x="862767" y="1124208"/>
                  <a:pt x="870783" y="1142742"/>
                  <a:pt x="876300" y="1162050"/>
                </a:cubicBezTo>
                <a:cubicBezTo>
                  <a:pt x="883493" y="1187224"/>
                  <a:pt x="889670" y="1212692"/>
                  <a:pt x="895350" y="1238250"/>
                </a:cubicBezTo>
                <a:cubicBezTo>
                  <a:pt x="902374" y="1269858"/>
                  <a:pt x="905881" y="1302262"/>
                  <a:pt x="914400" y="1333500"/>
                </a:cubicBezTo>
                <a:cubicBezTo>
                  <a:pt x="924967" y="1372246"/>
                  <a:pt x="939800" y="1409700"/>
                  <a:pt x="952500" y="1447800"/>
                </a:cubicBezTo>
                <a:lnTo>
                  <a:pt x="990600" y="1562100"/>
                </a:lnTo>
                <a:lnTo>
                  <a:pt x="1009650" y="1619250"/>
                </a:lnTo>
                <a:cubicBezTo>
                  <a:pt x="1016000" y="1638300"/>
                  <a:pt x="1025399" y="1656593"/>
                  <a:pt x="1028700" y="1676400"/>
                </a:cubicBezTo>
                <a:cubicBezTo>
                  <a:pt x="1035050" y="1714500"/>
                  <a:pt x="1040840" y="1752697"/>
                  <a:pt x="1047750" y="1790700"/>
                </a:cubicBezTo>
                <a:cubicBezTo>
                  <a:pt x="1101000" y="2083576"/>
                  <a:pt x="1029715" y="1663441"/>
                  <a:pt x="1085850" y="2000250"/>
                </a:cubicBezTo>
                <a:cubicBezTo>
                  <a:pt x="1079500" y="2247900"/>
                  <a:pt x="1078583" y="2495749"/>
                  <a:pt x="1066800" y="2743200"/>
                </a:cubicBezTo>
                <a:cubicBezTo>
                  <a:pt x="1065845" y="2763258"/>
                  <a:pt x="1052620" y="2780869"/>
                  <a:pt x="1047750" y="2800350"/>
                </a:cubicBezTo>
                <a:cubicBezTo>
                  <a:pt x="1046087" y="2807000"/>
                  <a:pt x="1018342" y="2956590"/>
                  <a:pt x="1009650" y="2971800"/>
                </a:cubicBezTo>
                <a:cubicBezTo>
                  <a:pt x="996284" y="2995191"/>
                  <a:pt x="971550" y="3009900"/>
                  <a:pt x="952500" y="3028950"/>
                </a:cubicBezTo>
                <a:cubicBezTo>
                  <a:pt x="942722" y="3058284"/>
                  <a:pt x="925762" y="3125872"/>
                  <a:pt x="895350" y="3143250"/>
                </a:cubicBezTo>
                <a:cubicBezTo>
                  <a:pt x="867237" y="3159314"/>
                  <a:pt x="831338" y="3153781"/>
                  <a:pt x="800100" y="3162300"/>
                </a:cubicBezTo>
                <a:cubicBezTo>
                  <a:pt x="761354" y="3172867"/>
                  <a:pt x="685800" y="3200400"/>
                  <a:pt x="685800" y="3200400"/>
                </a:cubicBezTo>
                <a:cubicBezTo>
                  <a:pt x="587506" y="3495283"/>
                  <a:pt x="700166" y="3190718"/>
                  <a:pt x="609600" y="3371850"/>
                </a:cubicBezTo>
                <a:cubicBezTo>
                  <a:pt x="600620" y="3389811"/>
                  <a:pt x="599530" y="3411039"/>
                  <a:pt x="590550" y="3429000"/>
                </a:cubicBezTo>
                <a:cubicBezTo>
                  <a:pt x="562610" y="3484880"/>
                  <a:pt x="548640" y="3493770"/>
                  <a:pt x="495300" y="3524250"/>
                </a:cubicBezTo>
                <a:cubicBezTo>
                  <a:pt x="470644" y="3538339"/>
                  <a:pt x="447249" y="3558597"/>
                  <a:pt x="419100" y="3562350"/>
                </a:cubicBezTo>
                <a:cubicBezTo>
                  <a:pt x="349863" y="3571582"/>
                  <a:pt x="279400" y="3562350"/>
                  <a:pt x="209550" y="3562350"/>
                </a:cubicBezTo>
                <a:lnTo>
                  <a:pt x="342900" y="3562350"/>
                </a:lnTo>
              </a:path>
            </a:pathLst>
          </a:custGeom>
          <a:noFill/>
          <a:ln w="76200"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Rectangle 4"/>
          <p:cNvSpPr/>
          <p:nvPr/>
        </p:nvSpPr>
        <p:spPr>
          <a:xfrm>
            <a:off x="590400" y="1553400"/>
            <a:ext cx="63774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UN LIEN AU TERRITOIRE,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UNE SAUVEGARDE DE RACES ET LA PROTECTION DE L’ENVIRONNEMENT/PAYSAGE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UNE COMPLEMENTARITE AGRICULTURE / TOURISME /  ECONOMIE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ZoneTexte 1"/>
          <p:cNvSpPr/>
          <p:nvPr/>
        </p:nvSpPr>
        <p:spPr>
          <a:xfrm>
            <a:off x="764280" y="3219840"/>
            <a:ext cx="5331240" cy="56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COOPERATIVE LAITIERE DE YENNE : LA DENT DU CHAT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60 ANS DE SAVOIR FAIRE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UNE FRUITIERE PRIVEE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1960 NAISSANCE DE LA COOP ET CONSTRUCTION DE L ATELIER EMMENTAL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1986 CHANGEMENT POUR LA TOMME DE SAVOIE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1995 FILIERE AB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2000 DIVERSIFICATION AVEC LA MEULE,LA RACLETTE ET LA VENTE DIRECTE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2020 14 MILLIONS D’€UROS D’INVESTISSEMENTS : salle fabrication, caves, expédition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2022 COLLABORATION AVEC LA COOP DE MASSINGY (74) : + 4,5 MILLIONS DE LITRES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1ERE PME DU CANTON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50 FERMES COLLECTEES, SOIT 100 AGRICULTUREUS + 15 SALARIES, 44 ANS D’AGE MOYEN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65 SALARIES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26,4 (31) MILLIONS DE LITRES -  30 (35) MILLIONS DE CA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15 % EN BIO, 8 % A L’EXPORT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90 € / 1000 L DE PLUS POUR NOS PRODUCTEURS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12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fr-FR" sz="11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ZoneTexte 2"/>
          <p:cNvSpPr/>
          <p:nvPr/>
        </p:nvSpPr>
        <p:spPr>
          <a:xfrm>
            <a:off x="1101600" y="3327120"/>
            <a:ext cx="5154480" cy="49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UNE GAMME DIVERSIFIEE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DES IGP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1300 T DE TOMME DE SAVOIE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300 T DE RACLETTE DE SAVOIE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DES SPECIALITES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800 T DE MEULE DEDENT DU CHAT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500 T DE TOMMETTES ET TOMME DE MONTAGNE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100 T DE CAILLADOU ET BLEU DE YENNE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+ DE 450 CLIENTS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35 % EN DISTRUTION NATIONAL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30 % EN COMMERCES SPECIALISES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16 % EN VENTE DIRECT DANS NOS MAGASINS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10 % EN GMS LOCALES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9 % A L EXPORT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92" name="Espace réservé du contenu 11" descr=""/>
          <p:cNvPicPr/>
          <p:nvPr/>
        </p:nvPicPr>
        <p:blipFill>
          <a:blip r:embed="rId1"/>
          <a:stretch/>
        </p:blipFill>
        <p:spPr>
          <a:xfrm>
            <a:off x="519120" y="4221360"/>
            <a:ext cx="6519960" cy="403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Espace réservé du contenu 12" descr=""/>
          <p:cNvPicPr/>
          <p:nvPr/>
        </p:nvPicPr>
        <p:blipFill>
          <a:blip r:embed="rId1"/>
          <a:stretch/>
        </p:blipFill>
        <p:spPr>
          <a:xfrm>
            <a:off x="519120" y="3346200"/>
            <a:ext cx="6519960" cy="487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95" name="Espace réservé du contenu 13" descr=""/>
          <p:cNvPicPr/>
          <p:nvPr/>
        </p:nvPicPr>
        <p:blipFill>
          <a:blip r:embed="rId1"/>
          <a:stretch/>
        </p:blipFill>
        <p:spPr>
          <a:xfrm>
            <a:off x="519120" y="3747960"/>
            <a:ext cx="6519960" cy="430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Espace réservé du contenu 14" descr=""/>
          <p:cNvPicPr/>
          <p:nvPr/>
        </p:nvPicPr>
        <p:blipFill>
          <a:blip r:embed="rId1"/>
          <a:stretch/>
        </p:blipFill>
        <p:spPr>
          <a:xfrm>
            <a:off x="184320" y="779760"/>
            <a:ext cx="6549120" cy="9760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98" name="Espace réservé du contenu 15" descr=""/>
          <p:cNvPicPr/>
          <p:nvPr/>
        </p:nvPicPr>
        <p:blipFill>
          <a:blip r:embed="rId1"/>
          <a:stretch/>
        </p:blipFill>
        <p:spPr>
          <a:xfrm>
            <a:off x="519120" y="3552840"/>
            <a:ext cx="6519960" cy="467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00" name="Espace réservé du contenu 16" descr=""/>
          <p:cNvPicPr/>
          <p:nvPr/>
        </p:nvPicPr>
        <p:blipFill>
          <a:blip r:embed="rId1"/>
          <a:stretch/>
        </p:blipFill>
        <p:spPr>
          <a:xfrm>
            <a:off x="519120" y="4253400"/>
            <a:ext cx="6519960" cy="396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02" name="Espace réservé du contenu 17" descr=""/>
          <p:cNvPicPr/>
          <p:nvPr/>
        </p:nvPicPr>
        <p:blipFill>
          <a:blip r:embed="rId1"/>
          <a:stretch/>
        </p:blipFill>
        <p:spPr>
          <a:xfrm>
            <a:off x="519120" y="4340160"/>
            <a:ext cx="6519960" cy="379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04" name="Espace réservé du contenu 18" descr=""/>
          <p:cNvPicPr/>
          <p:nvPr/>
        </p:nvPicPr>
        <p:blipFill>
          <a:blip r:embed="rId1"/>
          <a:stretch/>
        </p:blipFill>
        <p:spPr>
          <a:xfrm>
            <a:off x="519120" y="4330080"/>
            <a:ext cx="6519960" cy="381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06" name="Espace réservé du contenu 19" descr=""/>
          <p:cNvPicPr/>
          <p:nvPr/>
        </p:nvPicPr>
        <p:blipFill>
          <a:blip r:embed="rId1"/>
          <a:stretch/>
        </p:blipFill>
        <p:spPr>
          <a:xfrm>
            <a:off x="519120" y="4273920"/>
            <a:ext cx="6519960" cy="392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127200" cy="146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fr-FR" sz="4000" spc="-1" strike="noStrike">
                <a:solidFill>
                  <a:srgbClr val="000000"/>
                </a:solidFill>
                <a:latin typeface="Calibri Light"/>
              </a:rPr>
              <a:t>Le lait maternel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320400" y="2846160"/>
            <a:ext cx="6518880" cy="6782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828"/>
              </a:spcBef>
              <a:buNone/>
              <a:tabLst>
                <a:tab algn="l" pos="0"/>
              </a:tabLst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- Le lait, c’est la vie pour le nouveau né  : 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transmission des anticorps : colostrum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828"/>
              </a:spcBef>
              <a:buNone/>
              <a:tabLst>
                <a:tab algn="l" pos="0"/>
              </a:tabLst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et des nutriments : lait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828"/>
              </a:spcBef>
              <a:buNone/>
              <a:tabLst>
                <a:tab algn="l" pos="0"/>
              </a:tabLst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jusqu’au sevrage…</a:t>
            </a:r>
            <a:endParaRPr b="0" lang="fr-FR" sz="2800" spc="-1" strike="noStrike">
              <a:latin typeface="Arial"/>
            </a:endParaRPr>
          </a:p>
          <a:p>
            <a:pPr marL="189000" indent="-18900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L’humain est le seul à garder du lait dans son régime alimentaire : omnivore   </a:t>
            </a:r>
            <a:endParaRPr b="0" lang="fr-FR" sz="2800" spc="-1" strike="noStrike">
              <a:latin typeface="Arial"/>
            </a:endParaRPr>
          </a:p>
          <a:p>
            <a:pPr marL="189000" indent="-18900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Depuis la domestication animale et selon les régions du globe avec tous les mammifères</a:t>
            </a:r>
            <a:endParaRPr b="0" lang="fr-FR" sz="2800" spc="-1" strike="noStrike">
              <a:latin typeface="Arial"/>
            </a:endParaRPr>
          </a:p>
          <a:p>
            <a:pPr marL="189000" indent="-18900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Composition variée et complémentaire au régime alimentaire végétal/carné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828"/>
              </a:spcBef>
              <a:buNone/>
              <a:tabLst>
                <a:tab algn="l" pos="0"/>
              </a:tabLst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- Des recettes pour conserver puis transporter : yaourt, fromage, beurre, déshydratation, thermisation, pasteurisation = industrialisation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80" name="PlaceHolder 31"/>
          <p:cNvSpPr/>
          <p:nvPr/>
        </p:nvSpPr>
        <p:spPr>
          <a:xfrm>
            <a:off x="519840" y="569520"/>
            <a:ext cx="6127200" cy="146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fr-FR" sz="4000" spc="-1" strike="noStrike">
                <a:solidFill>
                  <a:srgbClr val="000000"/>
                </a:solidFill>
                <a:latin typeface="Calibri Light"/>
                <a:ea typeface="DejaVu Sans"/>
              </a:rPr>
              <a:t>Le lait maternel</a:t>
            </a: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Espace réservé du contenu 20" descr=""/>
          <p:cNvPicPr/>
          <p:nvPr/>
        </p:nvPicPr>
        <p:blipFill>
          <a:blip r:embed="rId1"/>
          <a:stretch/>
        </p:blipFill>
        <p:spPr>
          <a:xfrm>
            <a:off x="1289160" y="2775600"/>
            <a:ext cx="4980240" cy="67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09" name="Espace réservé du contenu 21" descr=""/>
          <p:cNvPicPr/>
          <p:nvPr/>
        </p:nvPicPr>
        <p:blipFill>
          <a:blip r:embed="rId1"/>
          <a:stretch/>
        </p:blipFill>
        <p:spPr>
          <a:xfrm>
            <a:off x="519120" y="4328640"/>
            <a:ext cx="6519960" cy="381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11" name="Espace réservé du contenu 22" descr=""/>
          <p:cNvPicPr/>
          <p:nvPr/>
        </p:nvPicPr>
        <p:blipFill>
          <a:blip r:embed="rId1"/>
          <a:stretch/>
        </p:blipFill>
        <p:spPr>
          <a:xfrm>
            <a:off x="519120" y="4277880"/>
            <a:ext cx="6519960" cy="391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13" name="Espace réservé du contenu 23" descr=""/>
          <p:cNvPicPr/>
          <p:nvPr/>
        </p:nvPicPr>
        <p:blipFill>
          <a:blip r:embed="rId1"/>
          <a:stretch/>
        </p:blipFill>
        <p:spPr>
          <a:xfrm>
            <a:off x="519120" y="4337280"/>
            <a:ext cx="6519960" cy="380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5933520" cy="203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LA PARTICULATITE FRANCAISE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115" name="Espace réservé du contenu 24" descr=""/>
          <p:cNvPicPr/>
          <p:nvPr/>
        </p:nvPicPr>
        <p:blipFill>
          <a:blip r:embed="rId1"/>
          <a:stretch/>
        </p:blipFill>
        <p:spPr>
          <a:xfrm>
            <a:off x="519120" y="3630600"/>
            <a:ext cx="6519960" cy="445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17" name="Espace réservé du contenu 25" descr=""/>
          <p:cNvPicPr/>
          <p:nvPr/>
        </p:nvPicPr>
        <p:blipFill>
          <a:blip r:embed="rId1"/>
          <a:stretch/>
        </p:blipFill>
        <p:spPr>
          <a:xfrm>
            <a:off x="519120" y="4419360"/>
            <a:ext cx="6519960" cy="363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Espace réservé du contenu 26" descr=""/>
          <p:cNvPicPr/>
          <p:nvPr/>
        </p:nvPicPr>
        <p:blipFill>
          <a:blip r:embed="rId1"/>
          <a:stretch/>
        </p:blipFill>
        <p:spPr>
          <a:xfrm>
            <a:off x="1389240" y="2342520"/>
            <a:ext cx="4780080" cy="872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DE LA CONCURRENCE SUR LES ETIQUETTES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120" name="Espace réservé du contenu 27" descr=""/>
          <p:cNvPicPr/>
          <p:nvPr/>
        </p:nvPicPr>
        <p:blipFill>
          <a:blip r:embed="rId1"/>
          <a:stretch/>
        </p:blipFill>
        <p:spPr>
          <a:xfrm>
            <a:off x="519120" y="4428360"/>
            <a:ext cx="6519960" cy="361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22" name="Espace réservé du contenu 28" descr=""/>
          <p:cNvPicPr/>
          <p:nvPr/>
        </p:nvPicPr>
        <p:blipFill>
          <a:blip r:embed="rId1"/>
          <a:stretch/>
        </p:blipFill>
        <p:spPr>
          <a:xfrm>
            <a:off x="519120" y="4406400"/>
            <a:ext cx="6519960" cy="366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ET LA TENDANCE DU VEGETALE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124" name="Espace réservé du contenu 29" descr=""/>
          <p:cNvPicPr/>
          <p:nvPr/>
        </p:nvPicPr>
        <p:blipFill>
          <a:blip r:embed="rId1"/>
          <a:stretch/>
        </p:blipFill>
        <p:spPr>
          <a:xfrm>
            <a:off x="519120" y="3133080"/>
            <a:ext cx="6519960" cy="506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Espace réservé du contenu 1" descr=""/>
          <p:cNvPicPr/>
          <p:nvPr/>
        </p:nvPicPr>
        <p:blipFill>
          <a:blip r:embed="rId1"/>
          <a:stretch/>
        </p:blipFill>
        <p:spPr>
          <a:xfrm>
            <a:off x="519120" y="2887200"/>
            <a:ext cx="6519960" cy="580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Espace réservé du contenu 30" descr=""/>
          <p:cNvPicPr/>
          <p:nvPr/>
        </p:nvPicPr>
        <p:blipFill>
          <a:blip r:embed="rId1"/>
          <a:stretch/>
        </p:blipFill>
        <p:spPr>
          <a:xfrm>
            <a:off x="519120" y="4219920"/>
            <a:ext cx="6519960" cy="403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UNE FILIERE FRANCAISE DYNAMIQUE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127" name="Espace réservé du contenu 31" descr=""/>
          <p:cNvPicPr/>
          <p:nvPr/>
        </p:nvPicPr>
        <p:blipFill>
          <a:blip r:embed="rId1"/>
          <a:stretch/>
        </p:blipFill>
        <p:spPr>
          <a:xfrm>
            <a:off x="519120" y="4316760"/>
            <a:ext cx="6519960" cy="384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BALANCE COMMERCIALE POSITIVE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129" name="Espace réservé du contenu 32" descr=""/>
          <p:cNvPicPr/>
          <p:nvPr/>
        </p:nvPicPr>
        <p:blipFill>
          <a:blip r:embed="rId1"/>
          <a:stretch/>
        </p:blipFill>
        <p:spPr>
          <a:xfrm>
            <a:off x="519120" y="4254120"/>
            <a:ext cx="6519960" cy="396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EXPORT DIVERSIFIE 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131" name="Espace réservé du contenu 33" descr=""/>
          <p:cNvPicPr/>
          <p:nvPr/>
        </p:nvPicPr>
        <p:blipFill>
          <a:blip r:embed="rId1"/>
          <a:stretch/>
        </p:blipFill>
        <p:spPr>
          <a:xfrm>
            <a:off x="519120" y="4260600"/>
            <a:ext cx="6519960" cy="395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Espace réservé du contenu 34" descr=""/>
          <p:cNvPicPr/>
          <p:nvPr/>
        </p:nvPicPr>
        <p:blipFill>
          <a:blip r:embed="rId1"/>
          <a:stretch/>
        </p:blipFill>
        <p:spPr>
          <a:xfrm>
            <a:off x="587160" y="3843360"/>
            <a:ext cx="6659640" cy="4100040"/>
          </a:xfrm>
          <a:prstGeom prst="rect">
            <a:avLst/>
          </a:prstGeom>
          <a:ln w="0">
            <a:noFill/>
          </a:ln>
        </p:spPr>
      </p:pic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UN MARCHE ENCORE EN DEVELOPPEMENT</a:t>
            </a:r>
            <a:endParaRPr b="0" lang="fr-FR" sz="36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MAIS DES INCERTITUDES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135" name="Espace réservé du contenu 35" descr=""/>
          <p:cNvPicPr/>
          <p:nvPr/>
        </p:nvPicPr>
        <p:blipFill>
          <a:blip r:embed="rId1"/>
          <a:stretch/>
        </p:blipFill>
        <p:spPr>
          <a:xfrm>
            <a:off x="519120" y="2932560"/>
            <a:ext cx="6519960" cy="521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5868720" cy="72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37" name="Espace réservé du contenu 36" descr=""/>
          <p:cNvPicPr/>
          <p:nvPr/>
        </p:nvPicPr>
        <p:blipFill>
          <a:blip r:embed="rId1"/>
          <a:stretch/>
        </p:blipFill>
        <p:spPr>
          <a:xfrm>
            <a:off x="519120" y="4406760"/>
            <a:ext cx="6519960" cy="366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Espace réservé du contenu 37" descr=""/>
          <p:cNvPicPr/>
          <p:nvPr/>
        </p:nvPicPr>
        <p:blipFill>
          <a:blip r:embed="rId1"/>
          <a:stretch/>
        </p:blipFill>
        <p:spPr>
          <a:xfrm>
            <a:off x="519120" y="2184480"/>
            <a:ext cx="6519960" cy="790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Espace réservé du contenu 38" descr=""/>
          <p:cNvPicPr/>
          <p:nvPr/>
        </p:nvPicPr>
        <p:blipFill>
          <a:blip r:embed="rId1"/>
          <a:stretch/>
        </p:blipFill>
        <p:spPr>
          <a:xfrm>
            <a:off x="841320" y="2377440"/>
            <a:ext cx="5875560" cy="5992920"/>
          </a:xfrm>
          <a:prstGeom prst="rect">
            <a:avLst/>
          </a:prstGeom>
          <a:ln w="0">
            <a:noFill/>
          </a:ln>
        </p:spPr>
      </p:pic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41320" y="569160"/>
            <a:ext cx="6197040" cy="106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LE CONTEXTE SAVOYARD</a:t>
            </a:r>
            <a:endParaRPr b="0" lang="fr-FR" sz="36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Espace réservé du contenu 39" descr=""/>
          <p:cNvPicPr/>
          <p:nvPr/>
        </p:nvPicPr>
        <p:blipFill>
          <a:blip r:embed="rId1"/>
          <a:stretch/>
        </p:blipFill>
        <p:spPr>
          <a:xfrm>
            <a:off x="784080" y="2385000"/>
            <a:ext cx="5989680" cy="556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Espace réservé du contenu 2" descr=""/>
          <p:cNvPicPr/>
          <p:nvPr/>
        </p:nvPicPr>
        <p:blipFill>
          <a:blip r:embed="rId1"/>
          <a:stretch/>
        </p:blipFill>
        <p:spPr>
          <a:xfrm>
            <a:off x="1089000" y="838800"/>
            <a:ext cx="5380200" cy="869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Espace réservé du contenu 40" descr=""/>
          <p:cNvPicPr/>
          <p:nvPr/>
        </p:nvPicPr>
        <p:blipFill>
          <a:blip r:embed="rId1"/>
          <a:stretch/>
        </p:blipFill>
        <p:spPr>
          <a:xfrm>
            <a:off x="836640" y="1259640"/>
            <a:ext cx="5884920" cy="605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Espace réservé du contenu 41" descr=""/>
          <p:cNvPicPr/>
          <p:nvPr/>
        </p:nvPicPr>
        <p:blipFill>
          <a:blip r:embed="rId1"/>
          <a:stretch/>
        </p:blipFill>
        <p:spPr>
          <a:xfrm>
            <a:off x="879480" y="1798920"/>
            <a:ext cx="5799240" cy="561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" descr=""/>
          <p:cNvPicPr/>
          <p:nvPr/>
        </p:nvPicPr>
        <p:blipFill>
          <a:blip r:embed="rId1"/>
          <a:stretch/>
        </p:blipFill>
        <p:spPr>
          <a:xfrm>
            <a:off x="1852920" y="3219840"/>
            <a:ext cx="3722400" cy="437040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24" descr=""/>
          <p:cNvPicPr/>
          <p:nvPr/>
        </p:nvPicPr>
        <p:blipFill>
          <a:blip r:embed="rId2"/>
          <a:srcRect l="4136" t="5441" r="13282" b="9702"/>
          <a:stretch/>
        </p:blipFill>
        <p:spPr>
          <a:xfrm>
            <a:off x="4826520" y="5715720"/>
            <a:ext cx="921240" cy="705240"/>
          </a:xfrm>
          <a:prstGeom prst="rect">
            <a:avLst/>
          </a:prstGeom>
          <a:ln w="0">
            <a:noFill/>
          </a:ln>
        </p:spPr>
      </p:pic>
      <p:sp>
        <p:nvSpPr>
          <p:cNvPr id="146" name="AutoShape 3"/>
          <p:cNvSpPr/>
          <p:nvPr/>
        </p:nvSpPr>
        <p:spPr>
          <a:xfrm>
            <a:off x="3685320" y="5251320"/>
            <a:ext cx="187560" cy="18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AutoShape 4"/>
          <p:cNvSpPr/>
          <p:nvPr/>
        </p:nvSpPr>
        <p:spPr>
          <a:xfrm>
            <a:off x="3780000" y="5346000"/>
            <a:ext cx="187560" cy="18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8" name="Picture 25" descr="Abondance"/>
          <p:cNvPicPr/>
          <p:nvPr/>
        </p:nvPicPr>
        <p:blipFill>
          <a:blip r:embed="rId3"/>
          <a:srcRect l="12018" t="13813" r="14324" b="25302"/>
          <a:stretch/>
        </p:blipFill>
        <p:spPr>
          <a:xfrm>
            <a:off x="4436280" y="3961800"/>
            <a:ext cx="853560" cy="70524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26" descr="Raclette de savoie"/>
          <p:cNvPicPr/>
          <p:nvPr/>
        </p:nvPicPr>
        <p:blipFill>
          <a:blip r:embed="rId4"/>
          <a:stretch/>
        </p:blipFill>
        <p:spPr>
          <a:xfrm>
            <a:off x="-42480" y="5346000"/>
            <a:ext cx="1179720" cy="83736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27" descr="Emmental de savoie"/>
          <p:cNvPicPr/>
          <p:nvPr/>
        </p:nvPicPr>
        <p:blipFill>
          <a:blip r:embed="rId5"/>
          <a:stretch/>
        </p:blipFill>
        <p:spPr>
          <a:xfrm>
            <a:off x="-213840" y="6512760"/>
            <a:ext cx="1356840" cy="56556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28" descr="Tomme de Savoie IGP - Site officiel"/>
          <p:cNvPicPr/>
          <p:nvPr/>
        </p:nvPicPr>
        <p:blipFill>
          <a:blip r:embed="rId6"/>
          <a:stretch/>
        </p:blipFill>
        <p:spPr>
          <a:xfrm>
            <a:off x="203400" y="4420440"/>
            <a:ext cx="1179720" cy="66600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29" descr=""/>
          <p:cNvPicPr/>
          <p:nvPr/>
        </p:nvPicPr>
        <p:blipFill>
          <a:blip r:embed="rId7"/>
          <a:stretch/>
        </p:blipFill>
        <p:spPr>
          <a:xfrm>
            <a:off x="1877400" y="3268080"/>
            <a:ext cx="1339200" cy="45324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30" descr=""/>
          <p:cNvPicPr/>
          <p:nvPr/>
        </p:nvPicPr>
        <p:blipFill>
          <a:blip r:embed="rId8"/>
          <a:srcRect l="0" t="168" r="170" b="0"/>
          <a:stretch/>
        </p:blipFill>
        <p:spPr>
          <a:xfrm>
            <a:off x="5062320" y="3587040"/>
            <a:ext cx="1032480" cy="55404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31" descr=""/>
          <p:cNvPicPr/>
          <p:nvPr/>
        </p:nvPicPr>
        <p:blipFill>
          <a:blip r:embed="rId9"/>
          <a:stretch/>
        </p:blipFill>
        <p:spPr>
          <a:xfrm>
            <a:off x="5502240" y="5217120"/>
            <a:ext cx="669240" cy="83592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32" descr="Visite de fromagerie - Savoie Mont Blanc (Savoie et Haute ..."/>
          <p:cNvPicPr/>
          <p:nvPr/>
        </p:nvPicPr>
        <p:blipFill>
          <a:blip r:embed="rId10"/>
          <a:srcRect l="0" t="0" r="515" b="21606"/>
          <a:stretch/>
        </p:blipFill>
        <p:spPr>
          <a:xfrm>
            <a:off x="1980360" y="3697920"/>
            <a:ext cx="1032480" cy="55404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33" descr=""/>
          <p:cNvPicPr/>
          <p:nvPr/>
        </p:nvPicPr>
        <p:blipFill>
          <a:blip r:embed="rId11"/>
          <a:stretch/>
        </p:blipFill>
        <p:spPr>
          <a:xfrm>
            <a:off x="1384560" y="4754160"/>
            <a:ext cx="1233720" cy="56556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34" descr=""/>
          <p:cNvPicPr/>
          <p:nvPr/>
        </p:nvPicPr>
        <p:blipFill>
          <a:blip r:embed="rId12"/>
          <a:srcRect l="0" t="12358" r="0" b="11741"/>
          <a:stretch/>
        </p:blipFill>
        <p:spPr>
          <a:xfrm>
            <a:off x="1162440" y="5415480"/>
            <a:ext cx="1233720" cy="93600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35" descr=""/>
          <p:cNvPicPr/>
          <p:nvPr/>
        </p:nvPicPr>
        <p:blipFill>
          <a:blip r:embed="rId13"/>
          <a:stretch/>
        </p:blipFill>
        <p:spPr>
          <a:xfrm>
            <a:off x="1101960" y="6504840"/>
            <a:ext cx="2044440" cy="646200"/>
          </a:xfrm>
          <a:prstGeom prst="rect">
            <a:avLst/>
          </a:prstGeom>
          <a:ln w="0">
            <a:noFill/>
          </a:ln>
        </p:spPr>
      </p:pic>
      <p:sp>
        <p:nvSpPr>
          <p:cNvPr id="159" name="Forme libre : forme 4"/>
          <p:cNvSpPr/>
          <p:nvPr/>
        </p:nvSpPr>
        <p:spPr>
          <a:xfrm>
            <a:off x="3274920" y="5005440"/>
            <a:ext cx="3078720" cy="1733400"/>
          </a:xfrm>
          <a:custGeom>
            <a:avLst/>
            <a:gdLst/>
            <a:ahLst/>
            <a:rect l="l" t="t" r="r" b="b"/>
            <a:pathLst>
              <a:path w="4967785" h="2797791">
                <a:moveTo>
                  <a:pt x="0" y="2797791"/>
                </a:moveTo>
                <a:lnTo>
                  <a:pt x="0" y="2797791"/>
                </a:lnTo>
                <a:lnTo>
                  <a:pt x="68238" y="2593074"/>
                </a:lnTo>
                <a:lnTo>
                  <a:pt x="81886" y="2552131"/>
                </a:lnTo>
                <a:cubicBezTo>
                  <a:pt x="86435" y="2538483"/>
                  <a:pt x="87554" y="2523158"/>
                  <a:pt x="95534" y="2511188"/>
                </a:cubicBezTo>
                <a:cubicBezTo>
                  <a:pt x="104632" y="2497540"/>
                  <a:pt x="115494" y="2484915"/>
                  <a:pt x="122829" y="2470244"/>
                </a:cubicBezTo>
                <a:cubicBezTo>
                  <a:pt x="129263" y="2457377"/>
                  <a:pt x="132692" y="2443180"/>
                  <a:pt x="136477" y="2429301"/>
                </a:cubicBezTo>
                <a:cubicBezTo>
                  <a:pt x="146348" y="2393109"/>
                  <a:pt x="163773" y="2320119"/>
                  <a:pt x="163773" y="2320119"/>
                </a:cubicBezTo>
                <a:cubicBezTo>
                  <a:pt x="168322" y="2238232"/>
                  <a:pt x="165822" y="2155648"/>
                  <a:pt x="177420" y="2074459"/>
                </a:cubicBezTo>
                <a:cubicBezTo>
                  <a:pt x="179740" y="2058221"/>
                  <a:pt x="197380" y="2048187"/>
                  <a:pt x="204716" y="2033516"/>
                </a:cubicBezTo>
                <a:cubicBezTo>
                  <a:pt x="211150" y="2020649"/>
                  <a:pt x="209377" y="2003807"/>
                  <a:pt x="218364" y="1992573"/>
                </a:cubicBezTo>
                <a:cubicBezTo>
                  <a:pt x="228611" y="1979765"/>
                  <a:pt x="245659" y="1974376"/>
                  <a:pt x="259307" y="1965277"/>
                </a:cubicBezTo>
                <a:cubicBezTo>
                  <a:pt x="268406" y="1937982"/>
                  <a:pt x="270643" y="1907331"/>
                  <a:pt x="286603" y="1883391"/>
                </a:cubicBezTo>
                <a:lnTo>
                  <a:pt x="341194" y="1801504"/>
                </a:lnTo>
                <a:cubicBezTo>
                  <a:pt x="350292" y="1787856"/>
                  <a:pt x="363302" y="1776122"/>
                  <a:pt x="368489" y="1760561"/>
                </a:cubicBezTo>
                <a:lnTo>
                  <a:pt x="423080" y="1596788"/>
                </a:lnTo>
                <a:cubicBezTo>
                  <a:pt x="423080" y="1596787"/>
                  <a:pt x="450375" y="1514902"/>
                  <a:pt x="450376" y="1514901"/>
                </a:cubicBezTo>
                <a:cubicBezTo>
                  <a:pt x="459474" y="1501253"/>
                  <a:pt x="470336" y="1488629"/>
                  <a:pt x="477671" y="1473958"/>
                </a:cubicBezTo>
                <a:cubicBezTo>
                  <a:pt x="499871" y="1429558"/>
                  <a:pt x="479503" y="1431183"/>
                  <a:pt x="518615" y="1392071"/>
                </a:cubicBezTo>
                <a:cubicBezTo>
                  <a:pt x="530213" y="1380473"/>
                  <a:pt x="545910" y="1373874"/>
                  <a:pt x="559558" y="1364776"/>
                </a:cubicBezTo>
                <a:cubicBezTo>
                  <a:pt x="568656" y="1351128"/>
                  <a:pt x="575255" y="1335430"/>
                  <a:pt x="586853" y="1323832"/>
                </a:cubicBezTo>
                <a:cubicBezTo>
                  <a:pt x="598451" y="1312234"/>
                  <a:pt x="616996" y="1308881"/>
                  <a:pt x="627797" y="1296537"/>
                </a:cubicBezTo>
                <a:cubicBezTo>
                  <a:pt x="649400" y="1271849"/>
                  <a:pt x="682388" y="1214650"/>
                  <a:pt x="682388" y="1214650"/>
                </a:cubicBezTo>
                <a:cubicBezTo>
                  <a:pt x="714837" y="1117298"/>
                  <a:pt x="668825" y="1234994"/>
                  <a:pt x="736979" y="1132764"/>
                </a:cubicBezTo>
                <a:cubicBezTo>
                  <a:pt x="744959" y="1120794"/>
                  <a:pt x="744193" y="1104688"/>
                  <a:pt x="750626" y="1091821"/>
                </a:cubicBezTo>
                <a:cubicBezTo>
                  <a:pt x="786726" y="1019620"/>
                  <a:pt x="768561" y="1080359"/>
                  <a:pt x="818865" y="1009934"/>
                </a:cubicBezTo>
                <a:cubicBezTo>
                  <a:pt x="830690" y="993379"/>
                  <a:pt x="833452" y="971230"/>
                  <a:pt x="846161" y="955343"/>
                </a:cubicBezTo>
                <a:cubicBezTo>
                  <a:pt x="870275" y="925200"/>
                  <a:pt x="900751" y="900752"/>
                  <a:pt x="928047" y="873456"/>
                </a:cubicBezTo>
                <a:cubicBezTo>
                  <a:pt x="941695" y="859808"/>
                  <a:pt x="958285" y="848572"/>
                  <a:pt x="968991" y="832513"/>
                </a:cubicBezTo>
                <a:lnTo>
                  <a:pt x="1023582" y="750626"/>
                </a:lnTo>
                <a:cubicBezTo>
                  <a:pt x="1032680" y="736978"/>
                  <a:pt x="1037229" y="718781"/>
                  <a:pt x="1050877" y="709683"/>
                </a:cubicBezTo>
                <a:lnTo>
                  <a:pt x="1091820" y="682388"/>
                </a:lnTo>
                <a:cubicBezTo>
                  <a:pt x="1110017" y="655092"/>
                  <a:pt x="1119116" y="618698"/>
                  <a:pt x="1146412" y="600501"/>
                </a:cubicBezTo>
                <a:cubicBezTo>
                  <a:pt x="1160060" y="591403"/>
                  <a:pt x="1174754" y="583707"/>
                  <a:pt x="1187355" y="573206"/>
                </a:cubicBezTo>
                <a:cubicBezTo>
                  <a:pt x="1202182" y="560850"/>
                  <a:pt x="1212592" y="543480"/>
                  <a:pt x="1228298" y="532262"/>
                </a:cubicBezTo>
                <a:cubicBezTo>
                  <a:pt x="1244853" y="520437"/>
                  <a:pt x="1264692" y="514065"/>
                  <a:pt x="1282889" y="504967"/>
                </a:cubicBezTo>
                <a:cubicBezTo>
                  <a:pt x="1291988" y="491319"/>
                  <a:pt x="1297841" y="474824"/>
                  <a:pt x="1310185" y="464023"/>
                </a:cubicBezTo>
                <a:cubicBezTo>
                  <a:pt x="1334873" y="442421"/>
                  <a:pt x="1392071" y="409432"/>
                  <a:pt x="1392071" y="409432"/>
                </a:cubicBezTo>
                <a:cubicBezTo>
                  <a:pt x="1396620" y="395784"/>
                  <a:pt x="1394485" y="377476"/>
                  <a:pt x="1405719" y="368489"/>
                </a:cubicBezTo>
                <a:cubicBezTo>
                  <a:pt x="1420366" y="356772"/>
                  <a:pt x="1443070" y="362230"/>
                  <a:pt x="1460310" y="354841"/>
                </a:cubicBezTo>
                <a:cubicBezTo>
                  <a:pt x="1475386" y="348380"/>
                  <a:pt x="1486264" y="334208"/>
                  <a:pt x="1501253" y="327546"/>
                </a:cubicBezTo>
                <a:cubicBezTo>
                  <a:pt x="1527545" y="315861"/>
                  <a:pt x="1555844" y="309348"/>
                  <a:pt x="1583140" y="300250"/>
                </a:cubicBezTo>
                <a:cubicBezTo>
                  <a:pt x="1596788" y="295701"/>
                  <a:pt x="1609977" y="289424"/>
                  <a:pt x="1624083" y="286603"/>
                </a:cubicBezTo>
                <a:cubicBezTo>
                  <a:pt x="1646829" y="282054"/>
                  <a:pt x="1669441" y="276769"/>
                  <a:pt x="1692322" y="272955"/>
                </a:cubicBezTo>
                <a:cubicBezTo>
                  <a:pt x="1724052" y="267667"/>
                  <a:pt x="1756207" y="265061"/>
                  <a:pt x="1787856" y="259307"/>
                </a:cubicBezTo>
                <a:cubicBezTo>
                  <a:pt x="1806310" y="255952"/>
                  <a:pt x="1823945" y="248743"/>
                  <a:pt x="1842447" y="245659"/>
                </a:cubicBezTo>
                <a:cubicBezTo>
                  <a:pt x="1878625" y="239629"/>
                  <a:pt x="1915320" y="237199"/>
                  <a:pt x="1951629" y="232012"/>
                </a:cubicBezTo>
                <a:cubicBezTo>
                  <a:pt x="2005249" y="224352"/>
                  <a:pt x="2038372" y="218926"/>
                  <a:pt x="2088107" y="204716"/>
                </a:cubicBezTo>
                <a:cubicBezTo>
                  <a:pt x="2101939" y="200764"/>
                  <a:pt x="2114831" y="193255"/>
                  <a:pt x="2129050" y="191068"/>
                </a:cubicBezTo>
                <a:cubicBezTo>
                  <a:pt x="2174238" y="184116"/>
                  <a:pt x="2220035" y="181970"/>
                  <a:pt x="2265528" y="177421"/>
                </a:cubicBezTo>
                <a:cubicBezTo>
                  <a:pt x="2283725" y="168322"/>
                  <a:pt x="2302867" y="160908"/>
                  <a:pt x="2320119" y="150125"/>
                </a:cubicBezTo>
                <a:cubicBezTo>
                  <a:pt x="2339408" y="138070"/>
                  <a:pt x="2354961" y="120467"/>
                  <a:pt x="2374710" y="109182"/>
                </a:cubicBezTo>
                <a:cubicBezTo>
                  <a:pt x="2389939" y="100480"/>
                  <a:pt x="2458425" y="84841"/>
                  <a:pt x="2470244" y="81886"/>
                </a:cubicBezTo>
                <a:cubicBezTo>
                  <a:pt x="2511187" y="86435"/>
                  <a:pt x="2552679" y="87455"/>
                  <a:pt x="2593074" y="95534"/>
                </a:cubicBezTo>
                <a:cubicBezTo>
                  <a:pt x="2621287" y="101177"/>
                  <a:pt x="2674961" y="122829"/>
                  <a:pt x="2674961" y="122829"/>
                </a:cubicBezTo>
                <a:cubicBezTo>
                  <a:pt x="2688609" y="131928"/>
                  <a:pt x="2699569" y="148640"/>
                  <a:pt x="2715904" y="150125"/>
                </a:cubicBezTo>
                <a:cubicBezTo>
                  <a:pt x="2884246" y="165429"/>
                  <a:pt x="2770769" y="127287"/>
                  <a:pt x="2906973" y="81886"/>
                </a:cubicBezTo>
                <a:lnTo>
                  <a:pt x="2988859" y="54591"/>
                </a:lnTo>
                <a:lnTo>
                  <a:pt x="3029803" y="40943"/>
                </a:lnTo>
                <a:cubicBezTo>
                  <a:pt x="3079210" y="8004"/>
                  <a:pt x="3056075" y="20982"/>
                  <a:pt x="3098041" y="0"/>
                </a:cubicBezTo>
                <a:lnTo>
                  <a:pt x="4967785" y="13647"/>
                </a:lnTo>
                <a:lnTo>
                  <a:pt x="4940489" y="27295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Forme libre : forme 5"/>
          <p:cNvSpPr/>
          <p:nvPr/>
        </p:nvSpPr>
        <p:spPr>
          <a:xfrm>
            <a:off x="2801160" y="4353840"/>
            <a:ext cx="2698200" cy="1056240"/>
          </a:xfrm>
          <a:custGeom>
            <a:avLst/>
            <a:gdLst/>
            <a:ahLst/>
            <a:rect l="l" t="t" r="r" b="b"/>
            <a:pathLst>
              <a:path w="4353636" h="1705970">
                <a:moveTo>
                  <a:pt x="0" y="0"/>
                </a:moveTo>
                <a:lnTo>
                  <a:pt x="0" y="0"/>
                </a:lnTo>
                <a:cubicBezTo>
                  <a:pt x="40943" y="13648"/>
                  <a:pt x="81580" y="28251"/>
                  <a:pt x="122830" y="40943"/>
                </a:cubicBezTo>
                <a:cubicBezTo>
                  <a:pt x="189318" y="61401"/>
                  <a:pt x="169148" y="44168"/>
                  <a:pt x="232012" y="81887"/>
                </a:cubicBezTo>
                <a:cubicBezTo>
                  <a:pt x="260142" y="98765"/>
                  <a:pt x="286603" y="118281"/>
                  <a:pt x="313898" y="136478"/>
                </a:cubicBezTo>
                <a:cubicBezTo>
                  <a:pt x="327546" y="145577"/>
                  <a:pt x="340171" y="156437"/>
                  <a:pt x="354842" y="163773"/>
                </a:cubicBezTo>
                <a:cubicBezTo>
                  <a:pt x="438778" y="205742"/>
                  <a:pt x="392499" y="179781"/>
                  <a:pt x="491319" y="245660"/>
                </a:cubicBezTo>
                <a:lnTo>
                  <a:pt x="532263" y="272955"/>
                </a:lnTo>
                <a:cubicBezTo>
                  <a:pt x="545911" y="282053"/>
                  <a:pt x="557645" y="295064"/>
                  <a:pt x="573206" y="300251"/>
                </a:cubicBezTo>
                <a:cubicBezTo>
                  <a:pt x="586854" y="304800"/>
                  <a:pt x="601282" y="307465"/>
                  <a:pt x="614149" y="313899"/>
                </a:cubicBezTo>
                <a:cubicBezTo>
                  <a:pt x="719973" y="366811"/>
                  <a:pt x="593124" y="320538"/>
                  <a:pt x="696036" y="354842"/>
                </a:cubicBezTo>
                <a:cubicBezTo>
                  <a:pt x="746469" y="430493"/>
                  <a:pt x="694475" y="370655"/>
                  <a:pt x="764275" y="409433"/>
                </a:cubicBezTo>
                <a:cubicBezTo>
                  <a:pt x="792952" y="425365"/>
                  <a:pt x="815039" y="453650"/>
                  <a:pt x="846161" y="464024"/>
                </a:cubicBezTo>
                <a:lnTo>
                  <a:pt x="928048" y="491319"/>
                </a:lnTo>
                <a:lnTo>
                  <a:pt x="1091821" y="600501"/>
                </a:lnTo>
                <a:lnTo>
                  <a:pt x="1132764" y="627797"/>
                </a:lnTo>
                <a:cubicBezTo>
                  <a:pt x="1146412" y="636896"/>
                  <a:pt x="1163865" y="641971"/>
                  <a:pt x="1173707" y="655093"/>
                </a:cubicBezTo>
                <a:cubicBezTo>
                  <a:pt x="1187637" y="673667"/>
                  <a:pt x="1257170" y="777099"/>
                  <a:pt x="1296537" y="805218"/>
                </a:cubicBezTo>
                <a:cubicBezTo>
                  <a:pt x="1326049" y="826298"/>
                  <a:pt x="1358660" y="835024"/>
                  <a:pt x="1392072" y="846161"/>
                </a:cubicBezTo>
                <a:cubicBezTo>
                  <a:pt x="1419367" y="864358"/>
                  <a:pt x="1442837" y="890378"/>
                  <a:pt x="1473958" y="900752"/>
                </a:cubicBezTo>
                <a:cubicBezTo>
                  <a:pt x="1501254" y="909851"/>
                  <a:pt x="1531905" y="912088"/>
                  <a:pt x="1555845" y="928048"/>
                </a:cubicBezTo>
                <a:cubicBezTo>
                  <a:pt x="1569493" y="937146"/>
                  <a:pt x="1581712" y="948882"/>
                  <a:pt x="1596788" y="955343"/>
                </a:cubicBezTo>
                <a:cubicBezTo>
                  <a:pt x="1614028" y="962732"/>
                  <a:pt x="1633344" y="963838"/>
                  <a:pt x="1651379" y="968991"/>
                </a:cubicBezTo>
                <a:cubicBezTo>
                  <a:pt x="1665211" y="972943"/>
                  <a:pt x="1679099" y="976972"/>
                  <a:pt x="1692322" y="982639"/>
                </a:cubicBezTo>
                <a:cubicBezTo>
                  <a:pt x="1810370" y="1033231"/>
                  <a:pt x="1691839" y="991576"/>
                  <a:pt x="1787857" y="1023582"/>
                </a:cubicBezTo>
                <a:lnTo>
                  <a:pt x="1869743" y="1078173"/>
                </a:lnTo>
                <a:lnTo>
                  <a:pt x="1910687" y="1105469"/>
                </a:lnTo>
                <a:cubicBezTo>
                  <a:pt x="1919785" y="1119117"/>
                  <a:pt x="1927481" y="1133811"/>
                  <a:pt x="1937982" y="1146412"/>
                </a:cubicBezTo>
                <a:cubicBezTo>
                  <a:pt x="1950338" y="1161239"/>
                  <a:pt x="1969552" y="1170483"/>
                  <a:pt x="1978925" y="1187355"/>
                </a:cubicBezTo>
                <a:cubicBezTo>
                  <a:pt x="1992898" y="1212506"/>
                  <a:pt x="1990261" y="1245302"/>
                  <a:pt x="2006221" y="1269242"/>
                </a:cubicBezTo>
                <a:cubicBezTo>
                  <a:pt x="2015319" y="1282890"/>
                  <a:pt x="2026854" y="1295196"/>
                  <a:pt x="2033516" y="1310185"/>
                </a:cubicBezTo>
                <a:cubicBezTo>
                  <a:pt x="2045201" y="1336477"/>
                  <a:pt x="2051713" y="1364776"/>
                  <a:pt x="2060812" y="1392072"/>
                </a:cubicBezTo>
                <a:lnTo>
                  <a:pt x="2088107" y="1473958"/>
                </a:lnTo>
                <a:lnTo>
                  <a:pt x="2101755" y="1514901"/>
                </a:lnTo>
                <a:cubicBezTo>
                  <a:pt x="2113772" y="1550952"/>
                  <a:pt x="2134797" y="1625998"/>
                  <a:pt x="2169994" y="1637731"/>
                </a:cubicBezTo>
                <a:cubicBezTo>
                  <a:pt x="2183642" y="1642280"/>
                  <a:pt x="2196981" y="1647890"/>
                  <a:pt x="2210937" y="1651379"/>
                </a:cubicBezTo>
                <a:cubicBezTo>
                  <a:pt x="2236881" y="1657865"/>
                  <a:pt x="2305744" y="1668167"/>
                  <a:pt x="2333767" y="1678675"/>
                </a:cubicBezTo>
                <a:cubicBezTo>
                  <a:pt x="2352816" y="1685818"/>
                  <a:pt x="2370161" y="1696872"/>
                  <a:pt x="2388358" y="1705970"/>
                </a:cubicBezTo>
                <a:cubicBezTo>
                  <a:pt x="2461146" y="1701421"/>
                  <a:pt x="2534193" y="1699957"/>
                  <a:pt x="2606722" y="1692322"/>
                </a:cubicBezTo>
                <a:cubicBezTo>
                  <a:pt x="2621029" y="1690816"/>
                  <a:pt x="2633559" y="1681496"/>
                  <a:pt x="2647666" y="1678675"/>
                </a:cubicBezTo>
                <a:cubicBezTo>
                  <a:pt x="2701935" y="1667821"/>
                  <a:pt x="2756122" y="1653108"/>
                  <a:pt x="2811439" y="1651379"/>
                </a:cubicBezTo>
                <a:lnTo>
                  <a:pt x="3248167" y="1637731"/>
                </a:lnTo>
                <a:cubicBezTo>
                  <a:pt x="3261815" y="1633182"/>
                  <a:pt x="3275278" y="1628036"/>
                  <a:pt x="3289110" y="1624084"/>
                </a:cubicBezTo>
                <a:cubicBezTo>
                  <a:pt x="3307145" y="1618931"/>
                  <a:pt x="3326924" y="1618824"/>
                  <a:pt x="3343701" y="1610436"/>
                </a:cubicBezTo>
                <a:cubicBezTo>
                  <a:pt x="3364046" y="1600264"/>
                  <a:pt x="3377947" y="1579665"/>
                  <a:pt x="3398292" y="1569493"/>
                </a:cubicBezTo>
                <a:cubicBezTo>
                  <a:pt x="3424027" y="1556626"/>
                  <a:pt x="3480179" y="1542197"/>
                  <a:pt x="3480179" y="1542197"/>
                </a:cubicBezTo>
                <a:lnTo>
                  <a:pt x="3534770" y="1460310"/>
                </a:lnTo>
                <a:cubicBezTo>
                  <a:pt x="3543869" y="1446662"/>
                  <a:pt x="3550468" y="1430965"/>
                  <a:pt x="3562066" y="1419367"/>
                </a:cubicBezTo>
                <a:lnTo>
                  <a:pt x="3603009" y="1378424"/>
                </a:lnTo>
                <a:cubicBezTo>
                  <a:pt x="3629340" y="1246770"/>
                  <a:pt x="3597096" y="1362954"/>
                  <a:pt x="3643952" y="1269242"/>
                </a:cubicBezTo>
                <a:cubicBezTo>
                  <a:pt x="3650386" y="1256375"/>
                  <a:pt x="3651933" y="1241522"/>
                  <a:pt x="3657600" y="1228299"/>
                </a:cubicBezTo>
                <a:cubicBezTo>
                  <a:pt x="3665614" y="1209599"/>
                  <a:pt x="3676881" y="1192407"/>
                  <a:pt x="3684895" y="1173707"/>
                </a:cubicBezTo>
                <a:cubicBezTo>
                  <a:pt x="3690562" y="1160484"/>
                  <a:pt x="3690563" y="1144734"/>
                  <a:pt x="3698543" y="1132764"/>
                </a:cubicBezTo>
                <a:cubicBezTo>
                  <a:pt x="3709249" y="1116705"/>
                  <a:pt x="3725839" y="1105469"/>
                  <a:pt x="3739487" y="1091821"/>
                </a:cubicBezTo>
                <a:cubicBezTo>
                  <a:pt x="3744036" y="1078173"/>
                  <a:pt x="3746701" y="1063745"/>
                  <a:pt x="3753134" y="1050878"/>
                </a:cubicBezTo>
                <a:cubicBezTo>
                  <a:pt x="3760470" y="1036207"/>
                  <a:pt x="3773969" y="1025011"/>
                  <a:pt x="3780430" y="1009934"/>
                </a:cubicBezTo>
                <a:cubicBezTo>
                  <a:pt x="3787819" y="992694"/>
                  <a:pt x="3788925" y="973378"/>
                  <a:pt x="3794078" y="955343"/>
                </a:cubicBezTo>
                <a:cubicBezTo>
                  <a:pt x="3798030" y="941511"/>
                  <a:pt x="3804604" y="928443"/>
                  <a:pt x="3807725" y="914400"/>
                </a:cubicBezTo>
                <a:cubicBezTo>
                  <a:pt x="3813481" y="888499"/>
                  <a:pt x="3833722" y="733296"/>
                  <a:pt x="3848669" y="723331"/>
                </a:cubicBezTo>
                <a:lnTo>
                  <a:pt x="3889612" y="696036"/>
                </a:lnTo>
                <a:cubicBezTo>
                  <a:pt x="3898710" y="682388"/>
                  <a:pt x="3904099" y="665339"/>
                  <a:pt x="3916907" y="655093"/>
                </a:cubicBezTo>
                <a:cubicBezTo>
                  <a:pt x="3928141" y="646106"/>
                  <a:pt x="3944984" y="647879"/>
                  <a:pt x="3957851" y="641445"/>
                </a:cubicBezTo>
                <a:cubicBezTo>
                  <a:pt x="3972522" y="634109"/>
                  <a:pt x="3985146" y="623248"/>
                  <a:pt x="3998794" y="614149"/>
                </a:cubicBezTo>
                <a:cubicBezTo>
                  <a:pt x="4007893" y="600501"/>
                  <a:pt x="4014492" y="584804"/>
                  <a:pt x="4026090" y="573206"/>
                </a:cubicBezTo>
                <a:cubicBezTo>
                  <a:pt x="4037688" y="561608"/>
                  <a:pt x="4056232" y="558254"/>
                  <a:pt x="4067033" y="545910"/>
                </a:cubicBezTo>
                <a:cubicBezTo>
                  <a:pt x="4178489" y="418531"/>
                  <a:pt x="4070445" y="498144"/>
                  <a:pt x="4162567" y="436728"/>
                </a:cubicBezTo>
                <a:cubicBezTo>
                  <a:pt x="4235362" y="327538"/>
                  <a:pt x="4139815" y="459482"/>
                  <a:pt x="4230806" y="368490"/>
                </a:cubicBezTo>
                <a:cubicBezTo>
                  <a:pt x="4292537" y="306758"/>
                  <a:pt x="4219336" y="340467"/>
                  <a:pt x="4299045" y="313899"/>
                </a:cubicBezTo>
                <a:cubicBezTo>
                  <a:pt x="4331983" y="264491"/>
                  <a:pt x="4311669" y="280290"/>
                  <a:pt x="4353636" y="259307"/>
                </a:cubicBezTo>
                <a:lnTo>
                  <a:pt x="4353636" y="25930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1" name="Picture 36" descr=""/>
          <p:cNvPicPr/>
          <p:nvPr/>
        </p:nvPicPr>
        <p:blipFill>
          <a:blip r:embed="rId14"/>
          <a:stretch/>
        </p:blipFill>
        <p:spPr>
          <a:xfrm>
            <a:off x="3520080" y="5045400"/>
            <a:ext cx="577440" cy="39348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37" descr=""/>
          <p:cNvPicPr/>
          <p:nvPr/>
        </p:nvPicPr>
        <p:blipFill>
          <a:blip r:embed="rId15"/>
          <a:stretch/>
        </p:blipFill>
        <p:spPr>
          <a:xfrm>
            <a:off x="3905640" y="4754520"/>
            <a:ext cx="488880" cy="29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Espace réservé du contenu 42" descr=""/>
          <p:cNvPicPr/>
          <p:nvPr/>
        </p:nvPicPr>
        <p:blipFill>
          <a:blip r:embed="rId1"/>
          <a:stretch/>
        </p:blipFill>
        <p:spPr>
          <a:xfrm>
            <a:off x="893880" y="2853000"/>
            <a:ext cx="5770800" cy="555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Espace réservé du contenu 43" descr=""/>
          <p:cNvPicPr/>
          <p:nvPr/>
        </p:nvPicPr>
        <p:blipFill>
          <a:blip r:embed="rId1"/>
          <a:stretch/>
        </p:blipFill>
        <p:spPr>
          <a:xfrm>
            <a:off x="907920" y="2670120"/>
            <a:ext cx="5742000" cy="584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Espace réservé du contenu 44" descr=""/>
          <p:cNvPicPr/>
          <p:nvPr/>
        </p:nvPicPr>
        <p:blipFill>
          <a:blip r:embed="rId1"/>
          <a:stretch/>
        </p:blipFill>
        <p:spPr>
          <a:xfrm>
            <a:off x="888840" y="2468880"/>
            <a:ext cx="5780160" cy="611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Espace réservé du contenu 45" descr=""/>
          <p:cNvPicPr/>
          <p:nvPr/>
        </p:nvPicPr>
        <p:blipFill>
          <a:blip r:embed="rId1"/>
          <a:stretch/>
        </p:blipFill>
        <p:spPr>
          <a:xfrm>
            <a:off x="865080" y="2450520"/>
            <a:ext cx="5828040" cy="613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Espace réservé du contenu 46" descr=""/>
          <p:cNvPicPr/>
          <p:nvPr/>
        </p:nvPicPr>
        <p:blipFill>
          <a:blip r:embed="rId1"/>
          <a:stretch/>
        </p:blipFill>
        <p:spPr>
          <a:xfrm>
            <a:off x="846000" y="2340720"/>
            <a:ext cx="5865840" cy="632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Espace réservé du contenu 47" descr=""/>
          <p:cNvPicPr/>
          <p:nvPr/>
        </p:nvPicPr>
        <p:blipFill>
          <a:blip r:embed="rId1"/>
          <a:stretch/>
        </p:blipFill>
        <p:spPr>
          <a:xfrm>
            <a:off x="826920" y="2340720"/>
            <a:ext cx="5904000" cy="631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Espace réservé du contenu 48" descr=""/>
          <p:cNvPicPr/>
          <p:nvPr/>
        </p:nvPicPr>
        <p:blipFill>
          <a:blip r:embed="rId1"/>
          <a:stretch/>
        </p:blipFill>
        <p:spPr>
          <a:xfrm>
            <a:off x="622440" y="2688480"/>
            <a:ext cx="6313680" cy="576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Espace réservé du contenu 3" descr=""/>
          <p:cNvPicPr/>
          <p:nvPr/>
        </p:nvPicPr>
        <p:blipFill>
          <a:blip r:embed="rId1"/>
          <a:stretch/>
        </p:blipFill>
        <p:spPr>
          <a:xfrm>
            <a:off x="519120" y="2732760"/>
            <a:ext cx="6519960" cy="531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Espace réservé du contenu 49" descr=""/>
          <p:cNvPicPr/>
          <p:nvPr/>
        </p:nvPicPr>
        <p:blipFill>
          <a:blip r:embed="rId1"/>
          <a:stretch/>
        </p:blipFill>
        <p:spPr>
          <a:xfrm>
            <a:off x="741240" y="2468880"/>
            <a:ext cx="6075360" cy="610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space réservé du contenu 50" descr=""/>
          <p:cNvPicPr/>
          <p:nvPr/>
        </p:nvPicPr>
        <p:blipFill>
          <a:blip r:embed="rId1"/>
          <a:stretch/>
        </p:blipFill>
        <p:spPr>
          <a:xfrm>
            <a:off x="712800" y="2523600"/>
            <a:ext cx="6132600" cy="605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Espace réservé du contenu 51" descr=""/>
          <p:cNvPicPr/>
          <p:nvPr/>
        </p:nvPicPr>
        <p:blipFill>
          <a:blip r:embed="rId1"/>
          <a:stretch/>
        </p:blipFill>
        <p:spPr>
          <a:xfrm>
            <a:off x="1371600" y="484920"/>
            <a:ext cx="4003200" cy="2582280"/>
          </a:xfrm>
          <a:prstGeom prst="rect">
            <a:avLst/>
          </a:prstGeom>
          <a:ln w="0">
            <a:noFill/>
          </a:ln>
        </p:spPr>
      </p:pic>
      <p:pic>
        <p:nvPicPr>
          <p:cNvPr id="173" name="Image 3" descr=""/>
          <p:cNvPicPr/>
          <p:nvPr/>
        </p:nvPicPr>
        <p:blipFill>
          <a:blip r:embed="rId2"/>
          <a:stretch/>
        </p:blipFill>
        <p:spPr>
          <a:xfrm>
            <a:off x="0" y="3173040"/>
            <a:ext cx="7558200" cy="4344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3" descr=""/>
          <p:cNvPicPr/>
          <p:nvPr/>
        </p:nvPicPr>
        <p:blipFill>
          <a:blip r:embed="rId1"/>
          <a:srcRect l="8334" t="0" r="10942" b="0"/>
          <a:stretch/>
        </p:blipFill>
        <p:spPr>
          <a:xfrm>
            <a:off x="4689360" y="5346000"/>
            <a:ext cx="2858760" cy="3542040"/>
          </a:xfrm>
          <a:prstGeom prst="rect">
            <a:avLst/>
          </a:prstGeom>
          <a:ln w="0">
            <a:noFill/>
          </a:ln>
        </p:spPr>
      </p:pic>
      <p:pic>
        <p:nvPicPr>
          <p:cNvPr id="175" name="Image 1" descr=""/>
          <p:cNvPicPr/>
          <p:nvPr/>
        </p:nvPicPr>
        <p:blipFill>
          <a:blip r:embed="rId2"/>
          <a:stretch/>
        </p:blipFill>
        <p:spPr>
          <a:xfrm>
            <a:off x="-149040" y="5346000"/>
            <a:ext cx="4836960" cy="4085640"/>
          </a:xfrm>
          <a:prstGeom prst="rect">
            <a:avLst/>
          </a:prstGeom>
          <a:ln w="0">
            <a:noFill/>
          </a:ln>
        </p:spPr>
      </p:pic>
      <p:sp>
        <p:nvSpPr>
          <p:cNvPr id="176" name="Forme libre : forme 1"/>
          <p:cNvSpPr/>
          <p:nvPr/>
        </p:nvSpPr>
        <p:spPr>
          <a:xfrm>
            <a:off x="4871880" y="6427800"/>
            <a:ext cx="461520" cy="1921320"/>
          </a:xfrm>
          <a:custGeom>
            <a:avLst/>
            <a:gdLst/>
            <a:ahLst/>
            <a:rect l="l" t="t" r="r" b="b"/>
            <a:pathLst>
              <a:path w="1085850" h="3566453">
                <a:moveTo>
                  <a:pt x="0" y="0"/>
                </a:moveTo>
                <a:lnTo>
                  <a:pt x="0" y="0"/>
                </a:lnTo>
                <a:cubicBezTo>
                  <a:pt x="92339" y="34627"/>
                  <a:pt x="149229" y="49895"/>
                  <a:pt x="228600" y="95250"/>
                </a:cubicBezTo>
                <a:cubicBezTo>
                  <a:pt x="248479" y="106609"/>
                  <a:pt x="268161" y="118693"/>
                  <a:pt x="285750" y="133350"/>
                </a:cubicBezTo>
                <a:cubicBezTo>
                  <a:pt x="306446" y="150597"/>
                  <a:pt x="320484" y="175556"/>
                  <a:pt x="342900" y="190500"/>
                </a:cubicBezTo>
                <a:cubicBezTo>
                  <a:pt x="359608" y="201639"/>
                  <a:pt x="382497" y="199798"/>
                  <a:pt x="400050" y="209550"/>
                </a:cubicBezTo>
                <a:cubicBezTo>
                  <a:pt x="460358" y="243054"/>
                  <a:pt x="533472" y="300091"/>
                  <a:pt x="590550" y="342900"/>
                </a:cubicBezTo>
                <a:cubicBezTo>
                  <a:pt x="660025" y="551326"/>
                  <a:pt x="549223" y="235626"/>
                  <a:pt x="647700" y="457200"/>
                </a:cubicBezTo>
                <a:cubicBezTo>
                  <a:pt x="664011" y="493900"/>
                  <a:pt x="663523" y="538084"/>
                  <a:pt x="685800" y="571500"/>
                </a:cubicBezTo>
                <a:cubicBezTo>
                  <a:pt x="698500" y="590550"/>
                  <a:pt x="714601" y="607728"/>
                  <a:pt x="723900" y="628650"/>
                </a:cubicBezTo>
                <a:cubicBezTo>
                  <a:pt x="765348" y="721907"/>
                  <a:pt x="755475" y="733899"/>
                  <a:pt x="781050" y="819150"/>
                </a:cubicBezTo>
                <a:cubicBezTo>
                  <a:pt x="792590" y="857617"/>
                  <a:pt x="811274" y="894069"/>
                  <a:pt x="819150" y="933450"/>
                </a:cubicBezTo>
                <a:cubicBezTo>
                  <a:pt x="832244" y="998922"/>
                  <a:pt x="839315" y="1042126"/>
                  <a:pt x="857250" y="1104900"/>
                </a:cubicBezTo>
                <a:cubicBezTo>
                  <a:pt x="862767" y="1124208"/>
                  <a:pt x="870783" y="1142742"/>
                  <a:pt x="876300" y="1162050"/>
                </a:cubicBezTo>
                <a:cubicBezTo>
                  <a:pt x="883493" y="1187224"/>
                  <a:pt x="889670" y="1212692"/>
                  <a:pt x="895350" y="1238250"/>
                </a:cubicBezTo>
                <a:cubicBezTo>
                  <a:pt x="902374" y="1269858"/>
                  <a:pt x="905881" y="1302262"/>
                  <a:pt x="914400" y="1333500"/>
                </a:cubicBezTo>
                <a:cubicBezTo>
                  <a:pt x="924967" y="1372246"/>
                  <a:pt x="939800" y="1409700"/>
                  <a:pt x="952500" y="1447800"/>
                </a:cubicBezTo>
                <a:lnTo>
                  <a:pt x="990600" y="1562100"/>
                </a:lnTo>
                <a:lnTo>
                  <a:pt x="1009650" y="1619250"/>
                </a:lnTo>
                <a:cubicBezTo>
                  <a:pt x="1016000" y="1638300"/>
                  <a:pt x="1025399" y="1656593"/>
                  <a:pt x="1028700" y="1676400"/>
                </a:cubicBezTo>
                <a:cubicBezTo>
                  <a:pt x="1035050" y="1714500"/>
                  <a:pt x="1040840" y="1752697"/>
                  <a:pt x="1047750" y="1790700"/>
                </a:cubicBezTo>
                <a:cubicBezTo>
                  <a:pt x="1101000" y="2083576"/>
                  <a:pt x="1029715" y="1663441"/>
                  <a:pt x="1085850" y="2000250"/>
                </a:cubicBezTo>
                <a:cubicBezTo>
                  <a:pt x="1079500" y="2247900"/>
                  <a:pt x="1078583" y="2495749"/>
                  <a:pt x="1066800" y="2743200"/>
                </a:cubicBezTo>
                <a:cubicBezTo>
                  <a:pt x="1065845" y="2763258"/>
                  <a:pt x="1052620" y="2780869"/>
                  <a:pt x="1047750" y="2800350"/>
                </a:cubicBezTo>
                <a:cubicBezTo>
                  <a:pt x="1046087" y="2807000"/>
                  <a:pt x="1018342" y="2956590"/>
                  <a:pt x="1009650" y="2971800"/>
                </a:cubicBezTo>
                <a:cubicBezTo>
                  <a:pt x="996284" y="2995191"/>
                  <a:pt x="971550" y="3009900"/>
                  <a:pt x="952500" y="3028950"/>
                </a:cubicBezTo>
                <a:cubicBezTo>
                  <a:pt x="942722" y="3058284"/>
                  <a:pt x="925762" y="3125872"/>
                  <a:pt x="895350" y="3143250"/>
                </a:cubicBezTo>
                <a:cubicBezTo>
                  <a:pt x="867237" y="3159314"/>
                  <a:pt x="831338" y="3153781"/>
                  <a:pt x="800100" y="3162300"/>
                </a:cubicBezTo>
                <a:cubicBezTo>
                  <a:pt x="761354" y="3172867"/>
                  <a:pt x="685800" y="3200400"/>
                  <a:pt x="685800" y="3200400"/>
                </a:cubicBezTo>
                <a:cubicBezTo>
                  <a:pt x="587506" y="3495283"/>
                  <a:pt x="700166" y="3190718"/>
                  <a:pt x="609600" y="3371850"/>
                </a:cubicBezTo>
                <a:cubicBezTo>
                  <a:pt x="600620" y="3389811"/>
                  <a:pt x="599530" y="3411039"/>
                  <a:pt x="590550" y="3429000"/>
                </a:cubicBezTo>
                <a:cubicBezTo>
                  <a:pt x="562610" y="3484880"/>
                  <a:pt x="548640" y="3493770"/>
                  <a:pt x="495300" y="3524250"/>
                </a:cubicBezTo>
                <a:cubicBezTo>
                  <a:pt x="470644" y="3538339"/>
                  <a:pt x="447249" y="3558597"/>
                  <a:pt x="419100" y="3562350"/>
                </a:cubicBezTo>
                <a:cubicBezTo>
                  <a:pt x="349863" y="3571582"/>
                  <a:pt x="279400" y="3562350"/>
                  <a:pt x="209550" y="3562350"/>
                </a:cubicBezTo>
                <a:lnTo>
                  <a:pt x="342900" y="3562350"/>
                </a:lnTo>
              </a:path>
            </a:pathLst>
          </a:custGeom>
          <a:noFill/>
          <a:ln w="76200"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Rectangle 2"/>
          <p:cNvSpPr/>
          <p:nvPr/>
        </p:nvSpPr>
        <p:spPr>
          <a:xfrm>
            <a:off x="590400" y="1553400"/>
            <a:ext cx="63774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UN LIEN AU TERRITOIRE,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UNE SAUVEGARDE DE RACES ET LA PROTECTION DE L’ENVIRONNEMENT/PAYSAGE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UNE COMPLEMENTARITE AGRICULTURE / TOURISME /  ECONOMIE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ZoneTexte 3"/>
          <p:cNvSpPr/>
          <p:nvPr/>
        </p:nvSpPr>
        <p:spPr>
          <a:xfrm>
            <a:off x="764280" y="3219840"/>
            <a:ext cx="5331240" cy="56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COOPERATIVE LAITIERE DE YENNE : LA DENT DU CHAT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60 ANS DE SAVOIR FAIRE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UNE FRUITIERE PRIVEE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1960 NAISSANCE DE LA COOP ET CONSTRUCTION DE L ATELIER EMMENTAL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1986 CHANGEMENT POUR LA TOMME DE SAVOIE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1995 FILIERE AB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2000 DIVERSIFICATION AVEC LA MEULE,LA RACLETTE ET LA VENTE DIRECTE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2020 14 MILLIONS D’€UROS D’INVESTISSEMENTS : salle fabrication, caves, expédition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2022 COLLABORATION AVEC LA COOP DE MASSINGY (74) : + 4,5 MILLIONS DE LITRES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1ERE PME DU CANTON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50 FERMES COLLECTEES, SOIT 100 AGRICULTUREUS + 15 SALARIES, 44 ANS D’AGE MOYEN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65 SALARIES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26,4 (31) MILLIONS DE LITRES -  30 (35) MILLIONS DE CA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15 % EN BIO, 8 % A L’EXPORT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90 € / 1000 L DE PLUS POUR NOS PRODUCTEURS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12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fr-FR" sz="11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ZoneTexte 4"/>
          <p:cNvSpPr/>
          <p:nvPr/>
        </p:nvSpPr>
        <p:spPr>
          <a:xfrm>
            <a:off x="1101600" y="3327120"/>
            <a:ext cx="5154480" cy="49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UNE GAMME DIVERSIFIEE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DES IGP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1300 T DE TOMME DE SAVOIE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300 T DE RACLETTE DE SAVOIE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DES SPECIALITES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800 T DE MEULE DEDENT DU CHAT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500 T DE TOMMETTES ET TOMME DE MONTAGNE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100 T DE CAILLADOU ET BLEU DE YENNE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+ DE 450 CLIENTS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35 % EN DISTRUTION NATIONAL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30 % EN COMMERCES SPECIALISES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16 % EN VENTE DIRECT DANS NOS MAGASINS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10 % EN GMS LOCALES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9 % A L EXPORT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2887200"/>
            <a:ext cx="6519960" cy="580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Espace réservé du contenu 4" descr=""/>
          <p:cNvPicPr/>
          <p:nvPr/>
        </p:nvPicPr>
        <p:blipFill>
          <a:blip r:embed="rId1"/>
          <a:stretch/>
        </p:blipFill>
        <p:spPr>
          <a:xfrm>
            <a:off x="1089000" y="838800"/>
            <a:ext cx="5380200" cy="869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2732760"/>
            <a:ext cx="6519960" cy="531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0" y="-38160"/>
            <a:ext cx="6205320" cy="138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84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273920"/>
            <a:ext cx="6519960" cy="392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0" y="-38160"/>
            <a:ext cx="6205320" cy="138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85" name="Espace réservé du contenu 5" descr=""/>
          <p:cNvPicPr/>
          <p:nvPr/>
        </p:nvPicPr>
        <p:blipFill>
          <a:blip r:embed="rId1"/>
          <a:stretch/>
        </p:blipFill>
        <p:spPr>
          <a:xfrm>
            <a:off x="519120" y="4273920"/>
            <a:ext cx="6519960" cy="392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2883960"/>
            <a:ext cx="6519960" cy="534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3135240"/>
            <a:ext cx="6519960" cy="516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3366360"/>
            <a:ext cx="6519960" cy="484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89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302000"/>
            <a:ext cx="6519960" cy="387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91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221360"/>
            <a:ext cx="6519960" cy="403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Espace réservé du contenu 6" descr=""/>
          <p:cNvPicPr/>
          <p:nvPr/>
        </p:nvPicPr>
        <p:blipFill>
          <a:blip r:embed="rId1"/>
          <a:stretch/>
        </p:blipFill>
        <p:spPr>
          <a:xfrm>
            <a:off x="519120" y="3346200"/>
            <a:ext cx="6519960" cy="487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94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3747960"/>
            <a:ext cx="6519960" cy="430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Espace réservé du contenu 4" descr=""/>
          <p:cNvPicPr/>
          <p:nvPr/>
        </p:nvPicPr>
        <p:blipFill>
          <a:blip r:embed="rId1"/>
          <a:stretch/>
        </p:blipFill>
        <p:spPr>
          <a:xfrm>
            <a:off x="184320" y="779760"/>
            <a:ext cx="6549120" cy="9760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97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3552840"/>
            <a:ext cx="6519960" cy="467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199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253400"/>
            <a:ext cx="6519960" cy="396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Espace réservé du contenu 7" descr=""/>
          <p:cNvPicPr/>
          <p:nvPr/>
        </p:nvPicPr>
        <p:blipFill>
          <a:blip r:embed="rId1"/>
          <a:stretch/>
        </p:blipFill>
        <p:spPr>
          <a:xfrm>
            <a:off x="519120" y="2883960"/>
            <a:ext cx="6519960" cy="534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01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340160"/>
            <a:ext cx="6519960" cy="379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03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330080"/>
            <a:ext cx="6519960" cy="381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05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273920"/>
            <a:ext cx="6519960" cy="392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Espace réservé du contenu 4" descr=""/>
          <p:cNvPicPr/>
          <p:nvPr/>
        </p:nvPicPr>
        <p:blipFill>
          <a:blip r:embed="rId1"/>
          <a:stretch/>
        </p:blipFill>
        <p:spPr>
          <a:xfrm>
            <a:off x="1289160" y="2775600"/>
            <a:ext cx="4980240" cy="67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08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328640"/>
            <a:ext cx="6519960" cy="381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10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277880"/>
            <a:ext cx="6519960" cy="391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12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337280"/>
            <a:ext cx="6519960" cy="380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5933520" cy="203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LA PARTICULATITE FRANCAISE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214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3630600"/>
            <a:ext cx="6519960" cy="445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16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419360"/>
            <a:ext cx="6519960" cy="363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Espace réservé du contenu 4" descr=""/>
          <p:cNvPicPr/>
          <p:nvPr/>
        </p:nvPicPr>
        <p:blipFill>
          <a:blip r:embed="rId1"/>
          <a:stretch/>
        </p:blipFill>
        <p:spPr>
          <a:xfrm>
            <a:off x="1389240" y="2342520"/>
            <a:ext cx="4780080" cy="872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Espace réservé du contenu 8" descr=""/>
          <p:cNvPicPr/>
          <p:nvPr/>
        </p:nvPicPr>
        <p:blipFill>
          <a:blip r:embed="rId1"/>
          <a:stretch/>
        </p:blipFill>
        <p:spPr>
          <a:xfrm>
            <a:off x="519120" y="3135240"/>
            <a:ext cx="6519960" cy="516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DE LA CONCURRENCE SUR LES ETIQUETTES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219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428360"/>
            <a:ext cx="6519960" cy="361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21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406400"/>
            <a:ext cx="6519960" cy="366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ET LA TENDANCE DU VEGETALE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223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3133080"/>
            <a:ext cx="6519960" cy="506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219920"/>
            <a:ext cx="6519960" cy="403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UNE FILIERE FRANCAISE DYNAMIQUE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226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316760"/>
            <a:ext cx="6519960" cy="384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BALANCE COMMERCIALE POSITIVE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228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254120"/>
            <a:ext cx="6519960" cy="396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EXPORT DIVERSIFIE 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230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260600"/>
            <a:ext cx="6519960" cy="395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Espace réservé du contenu 4" descr=""/>
          <p:cNvPicPr/>
          <p:nvPr/>
        </p:nvPicPr>
        <p:blipFill>
          <a:blip r:embed="rId1"/>
          <a:stretch/>
        </p:blipFill>
        <p:spPr>
          <a:xfrm>
            <a:off x="587160" y="3843360"/>
            <a:ext cx="6659640" cy="4100040"/>
          </a:xfrm>
          <a:prstGeom prst="rect">
            <a:avLst/>
          </a:prstGeom>
          <a:ln w="0">
            <a:noFill/>
          </a:ln>
        </p:spPr>
      </p:pic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UN MARCHE ENCORE EN DEVELOPPEMENT</a:t>
            </a:r>
            <a:endParaRPr b="0" lang="fr-FR" sz="36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6518880" cy="206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MAIS DES INCERTITUDES</a:t>
            </a:r>
            <a:endParaRPr b="0" lang="fr-FR" sz="3640" spc="-1" strike="noStrike">
              <a:latin typeface="Arial"/>
            </a:endParaRPr>
          </a:p>
        </p:txBody>
      </p:sp>
      <p:pic>
        <p:nvPicPr>
          <p:cNvPr id="234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2932560"/>
            <a:ext cx="6519960" cy="521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19840" y="569160"/>
            <a:ext cx="5868720" cy="72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pic>
        <p:nvPicPr>
          <p:cNvPr id="236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4406760"/>
            <a:ext cx="6519960" cy="366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Espace réservé du contenu 9" descr=""/>
          <p:cNvPicPr/>
          <p:nvPr/>
        </p:nvPicPr>
        <p:blipFill>
          <a:blip r:embed="rId1"/>
          <a:stretch/>
        </p:blipFill>
        <p:spPr>
          <a:xfrm>
            <a:off x="519120" y="3366360"/>
            <a:ext cx="6519960" cy="484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Espace réservé du contenu 4" descr=""/>
          <p:cNvPicPr/>
          <p:nvPr/>
        </p:nvPicPr>
        <p:blipFill>
          <a:blip r:embed="rId1"/>
          <a:stretch/>
        </p:blipFill>
        <p:spPr>
          <a:xfrm>
            <a:off x="519120" y="2184480"/>
            <a:ext cx="6519960" cy="790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Espace réservé du contenu 4" descr=""/>
          <p:cNvPicPr/>
          <p:nvPr/>
        </p:nvPicPr>
        <p:blipFill>
          <a:blip r:embed="rId1"/>
          <a:stretch/>
        </p:blipFill>
        <p:spPr>
          <a:xfrm>
            <a:off x="841320" y="2377440"/>
            <a:ext cx="5875560" cy="5992920"/>
          </a:xfrm>
          <a:prstGeom prst="rect">
            <a:avLst/>
          </a:prstGeom>
          <a:ln w="0">
            <a:noFill/>
          </a:ln>
        </p:spPr>
      </p:pic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841320" y="569160"/>
            <a:ext cx="6197040" cy="106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640" spc="-1" strike="noStrike">
                <a:solidFill>
                  <a:srgbClr val="000000"/>
                </a:solidFill>
                <a:latin typeface="Calibri Light"/>
              </a:rPr>
              <a:t>LE CONTEXTE SAVOYARD</a:t>
            </a:r>
            <a:endParaRPr b="0" lang="fr-FR" sz="36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Espace réservé du contenu 4" descr=""/>
          <p:cNvPicPr/>
          <p:nvPr/>
        </p:nvPicPr>
        <p:blipFill>
          <a:blip r:embed="rId1"/>
          <a:stretch/>
        </p:blipFill>
        <p:spPr>
          <a:xfrm>
            <a:off x="784080" y="2385000"/>
            <a:ext cx="5989680" cy="556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Espace réservé du contenu 4" descr=""/>
          <p:cNvPicPr/>
          <p:nvPr/>
        </p:nvPicPr>
        <p:blipFill>
          <a:blip r:embed="rId1"/>
          <a:stretch/>
        </p:blipFill>
        <p:spPr>
          <a:xfrm>
            <a:off x="836640" y="1259640"/>
            <a:ext cx="5884920" cy="605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Espace réservé du contenu 4" descr=""/>
          <p:cNvPicPr/>
          <p:nvPr/>
        </p:nvPicPr>
        <p:blipFill>
          <a:blip r:embed="rId1"/>
          <a:stretch/>
        </p:blipFill>
        <p:spPr>
          <a:xfrm>
            <a:off x="879480" y="1798920"/>
            <a:ext cx="5799240" cy="561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" descr=""/>
          <p:cNvPicPr/>
          <p:nvPr/>
        </p:nvPicPr>
        <p:blipFill>
          <a:blip r:embed="rId1"/>
          <a:stretch/>
        </p:blipFill>
        <p:spPr>
          <a:xfrm>
            <a:off x="1852920" y="3219840"/>
            <a:ext cx="3722400" cy="437040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4" descr=""/>
          <p:cNvPicPr/>
          <p:nvPr/>
        </p:nvPicPr>
        <p:blipFill>
          <a:blip r:embed="rId2"/>
          <a:srcRect l="4136" t="5441" r="13282" b="9702"/>
          <a:stretch/>
        </p:blipFill>
        <p:spPr>
          <a:xfrm>
            <a:off x="4826520" y="5715720"/>
            <a:ext cx="921240" cy="705240"/>
          </a:xfrm>
          <a:prstGeom prst="rect">
            <a:avLst/>
          </a:prstGeom>
          <a:ln w="0">
            <a:noFill/>
          </a:ln>
        </p:spPr>
      </p:pic>
      <p:sp>
        <p:nvSpPr>
          <p:cNvPr id="245" name="AutoShape 6"/>
          <p:cNvSpPr/>
          <p:nvPr/>
        </p:nvSpPr>
        <p:spPr>
          <a:xfrm>
            <a:off x="3685320" y="5251320"/>
            <a:ext cx="187560" cy="18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AutoShape 8"/>
          <p:cNvSpPr/>
          <p:nvPr/>
        </p:nvSpPr>
        <p:spPr>
          <a:xfrm>
            <a:off x="3780000" y="5346000"/>
            <a:ext cx="187560" cy="18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7" name="Picture 4" descr="Abondance"/>
          <p:cNvPicPr/>
          <p:nvPr/>
        </p:nvPicPr>
        <p:blipFill>
          <a:blip r:embed="rId3"/>
          <a:srcRect l="12018" t="13813" r="14324" b="25302"/>
          <a:stretch/>
        </p:blipFill>
        <p:spPr>
          <a:xfrm>
            <a:off x="4436280" y="3961800"/>
            <a:ext cx="853560" cy="70524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2" descr="Raclette de savoie"/>
          <p:cNvPicPr/>
          <p:nvPr/>
        </p:nvPicPr>
        <p:blipFill>
          <a:blip r:embed="rId4"/>
          <a:stretch/>
        </p:blipFill>
        <p:spPr>
          <a:xfrm>
            <a:off x="-42480" y="5346000"/>
            <a:ext cx="1179720" cy="83736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4" descr="Emmental de savoie"/>
          <p:cNvPicPr/>
          <p:nvPr/>
        </p:nvPicPr>
        <p:blipFill>
          <a:blip r:embed="rId5"/>
          <a:stretch/>
        </p:blipFill>
        <p:spPr>
          <a:xfrm>
            <a:off x="-213840" y="6512760"/>
            <a:ext cx="1356840" cy="56556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8" descr="Tomme de Savoie IGP - Site officiel"/>
          <p:cNvPicPr/>
          <p:nvPr/>
        </p:nvPicPr>
        <p:blipFill>
          <a:blip r:embed="rId6"/>
          <a:stretch/>
        </p:blipFill>
        <p:spPr>
          <a:xfrm>
            <a:off x="203400" y="4420440"/>
            <a:ext cx="1179720" cy="666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2" descr=""/>
          <p:cNvPicPr/>
          <p:nvPr/>
        </p:nvPicPr>
        <p:blipFill>
          <a:blip r:embed="rId7"/>
          <a:stretch/>
        </p:blipFill>
        <p:spPr>
          <a:xfrm>
            <a:off x="1877400" y="3268080"/>
            <a:ext cx="1339200" cy="4532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"/>
          <p:cNvPicPr/>
          <p:nvPr/>
        </p:nvPicPr>
        <p:blipFill>
          <a:blip r:embed="rId8"/>
          <a:srcRect l="0" t="168" r="170" b="0"/>
          <a:stretch/>
        </p:blipFill>
        <p:spPr>
          <a:xfrm>
            <a:off x="5062320" y="3587040"/>
            <a:ext cx="1032480" cy="5540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4" descr=""/>
          <p:cNvPicPr/>
          <p:nvPr/>
        </p:nvPicPr>
        <p:blipFill>
          <a:blip r:embed="rId9"/>
          <a:stretch/>
        </p:blipFill>
        <p:spPr>
          <a:xfrm>
            <a:off x="5502240" y="5217120"/>
            <a:ext cx="669240" cy="8359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0" descr="Visite de fromagerie - Savoie Mont Blanc (Savoie et Haute ..."/>
          <p:cNvPicPr/>
          <p:nvPr/>
        </p:nvPicPr>
        <p:blipFill>
          <a:blip r:embed="rId10"/>
          <a:srcRect l="0" t="0" r="515" b="21606"/>
          <a:stretch/>
        </p:blipFill>
        <p:spPr>
          <a:xfrm>
            <a:off x="1980360" y="3697920"/>
            <a:ext cx="1032480" cy="5540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4" descr=""/>
          <p:cNvPicPr/>
          <p:nvPr/>
        </p:nvPicPr>
        <p:blipFill>
          <a:blip r:embed="rId11"/>
          <a:stretch/>
        </p:blipFill>
        <p:spPr>
          <a:xfrm>
            <a:off x="1384560" y="4754160"/>
            <a:ext cx="1233720" cy="56556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2" descr=""/>
          <p:cNvPicPr/>
          <p:nvPr/>
        </p:nvPicPr>
        <p:blipFill>
          <a:blip r:embed="rId12"/>
          <a:srcRect l="0" t="12358" r="0" b="11741"/>
          <a:stretch/>
        </p:blipFill>
        <p:spPr>
          <a:xfrm>
            <a:off x="1162440" y="5415480"/>
            <a:ext cx="1233720" cy="9360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6" descr=""/>
          <p:cNvPicPr/>
          <p:nvPr/>
        </p:nvPicPr>
        <p:blipFill>
          <a:blip r:embed="rId13"/>
          <a:stretch/>
        </p:blipFill>
        <p:spPr>
          <a:xfrm>
            <a:off x="1101960" y="6504840"/>
            <a:ext cx="2044440" cy="646200"/>
          </a:xfrm>
          <a:prstGeom prst="rect">
            <a:avLst/>
          </a:prstGeom>
          <a:ln w="0">
            <a:noFill/>
          </a:ln>
        </p:spPr>
      </p:pic>
      <p:sp>
        <p:nvSpPr>
          <p:cNvPr id="258" name="Forme libre : forme 18"/>
          <p:cNvSpPr/>
          <p:nvPr/>
        </p:nvSpPr>
        <p:spPr>
          <a:xfrm>
            <a:off x="3274920" y="5005440"/>
            <a:ext cx="3078720" cy="1733400"/>
          </a:xfrm>
          <a:custGeom>
            <a:avLst/>
            <a:gdLst/>
            <a:ahLst/>
            <a:rect l="l" t="t" r="r" b="b"/>
            <a:pathLst>
              <a:path w="4967785" h="2797791">
                <a:moveTo>
                  <a:pt x="0" y="2797791"/>
                </a:moveTo>
                <a:lnTo>
                  <a:pt x="0" y="2797791"/>
                </a:lnTo>
                <a:lnTo>
                  <a:pt x="68238" y="2593074"/>
                </a:lnTo>
                <a:lnTo>
                  <a:pt x="81886" y="2552131"/>
                </a:lnTo>
                <a:cubicBezTo>
                  <a:pt x="86435" y="2538483"/>
                  <a:pt x="87554" y="2523158"/>
                  <a:pt x="95534" y="2511188"/>
                </a:cubicBezTo>
                <a:cubicBezTo>
                  <a:pt x="104632" y="2497540"/>
                  <a:pt x="115494" y="2484915"/>
                  <a:pt x="122829" y="2470244"/>
                </a:cubicBezTo>
                <a:cubicBezTo>
                  <a:pt x="129263" y="2457377"/>
                  <a:pt x="132692" y="2443180"/>
                  <a:pt x="136477" y="2429301"/>
                </a:cubicBezTo>
                <a:cubicBezTo>
                  <a:pt x="146348" y="2393109"/>
                  <a:pt x="163773" y="2320119"/>
                  <a:pt x="163773" y="2320119"/>
                </a:cubicBezTo>
                <a:cubicBezTo>
                  <a:pt x="168322" y="2238232"/>
                  <a:pt x="165822" y="2155648"/>
                  <a:pt x="177420" y="2074459"/>
                </a:cubicBezTo>
                <a:cubicBezTo>
                  <a:pt x="179740" y="2058221"/>
                  <a:pt x="197380" y="2048187"/>
                  <a:pt x="204716" y="2033516"/>
                </a:cubicBezTo>
                <a:cubicBezTo>
                  <a:pt x="211150" y="2020649"/>
                  <a:pt x="209377" y="2003807"/>
                  <a:pt x="218364" y="1992573"/>
                </a:cubicBezTo>
                <a:cubicBezTo>
                  <a:pt x="228611" y="1979765"/>
                  <a:pt x="245659" y="1974376"/>
                  <a:pt x="259307" y="1965277"/>
                </a:cubicBezTo>
                <a:cubicBezTo>
                  <a:pt x="268406" y="1937982"/>
                  <a:pt x="270643" y="1907331"/>
                  <a:pt x="286603" y="1883391"/>
                </a:cubicBezTo>
                <a:lnTo>
                  <a:pt x="341194" y="1801504"/>
                </a:lnTo>
                <a:cubicBezTo>
                  <a:pt x="350292" y="1787856"/>
                  <a:pt x="363302" y="1776122"/>
                  <a:pt x="368489" y="1760561"/>
                </a:cubicBezTo>
                <a:lnTo>
                  <a:pt x="423080" y="1596788"/>
                </a:lnTo>
                <a:cubicBezTo>
                  <a:pt x="423080" y="1596787"/>
                  <a:pt x="450375" y="1514902"/>
                  <a:pt x="450376" y="1514901"/>
                </a:cubicBezTo>
                <a:cubicBezTo>
                  <a:pt x="459474" y="1501253"/>
                  <a:pt x="470336" y="1488629"/>
                  <a:pt x="477671" y="1473958"/>
                </a:cubicBezTo>
                <a:cubicBezTo>
                  <a:pt x="499871" y="1429558"/>
                  <a:pt x="479503" y="1431183"/>
                  <a:pt x="518615" y="1392071"/>
                </a:cubicBezTo>
                <a:cubicBezTo>
                  <a:pt x="530213" y="1380473"/>
                  <a:pt x="545910" y="1373874"/>
                  <a:pt x="559558" y="1364776"/>
                </a:cubicBezTo>
                <a:cubicBezTo>
                  <a:pt x="568656" y="1351128"/>
                  <a:pt x="575255" y="1335430"/>
                  <a:pt x="586853" y="1323832"/>
                </a:cubicBezTo>
                <a:cubicBezTo>
                  <a:pt x="598451" y="1312234"/>
                  <a:pt x="616996" y="1308881"/>
                  <a:pt x="627797" y="1296537"/>
                </a:cubicBezTo>
                <a:cubicBezTo>
                  <a:pt x="649400" y="1271849"/>
                  <a:pt x="682388" y="1214650"/>
                  <a:pt x="682388" y="1214650"/>
                </a:cubicBezTo>
                <a:cubicBezTo>
                  <a:pt x="714837" y="1117298"/>
                  <a:pt x="668825" y="1234994"/>
                  <a:pt x="736979" y="1132764"/>
                </a:cubicBezTo>
                <a:cubicBezTo>
                  <a:pt x="744959" y="1120794"/>
                  <a:pt x="744193" y="1104688"/>
                  <a:pt x="750626" y="1091821"/>
                </a:cubicBezTo>
                <a:cubicBezTo>
                  <a:pt x="786726" y="1019620"/>
                  <a:pt x="768561" y="1080359"/>
                  <a:pt x="818865" y="1009934"/>
                </a:cubicBezTo>
                <a:cubicBezTo>
                  <a:pt x="830690" y="993379"/>
                  <a:pt x="833452" y="971230"/>
                  <a:pt x="846161" y="955343"/>
                </a:cubicBezTo>
                <a:cubicBezTo>
                  <a:pt x="870275" y="925200"/>
                  <a:pt x="900751" y="900752"/>
                  <a:pt x="928047" y="873456"/>
                </a:cubicBezTo>
                <a:cubicBezTo>
                  <a:pt x="941695" y="859808"/>
                  <a:pt x="958285" y="848572"/>
                  <a:pt x="968991" y="832513"/>
                </a:cubicBezTo>
                <a:lnTo>
                  <a:pt x="1023582" y="750626"/>
                </a:lnTo>
                <a:cubicBezTo>
                  <a:pt x="1032680" y="736978"/>
                  <a:pt x="1037229" y="718781"/>
                  <a:pt x="1050877" y="709683"/>
                </a:cubicBezTo>
                <a:lnTo>
                  <a:pt x="1091820" y="682388"/>
                </a:lnTo>
                <a:cubicBezTo>
                  <a:pt x="1110017" y="655092"/>
                  <a:pt x="1119116" y="618698"/>
                  <a:pt x="1146412" y="600501"/>
                </a:cubicBezTo>
                <a:cubicBezTo>
                  <a:pt x="1160060" y="591403"/>
                  <a:pt x="1174754" y="583707"/>
                  <a:pt x="1187355" y="573206"/>
                </a:cubicBezTo>
                <a:cubicBezTo>
                  <a:pt x="1202182" y="560850"/>
                  <a:pt x="1212592" y="543480"/>
                  <a:pt x="1228298" y="532262"/>
                </a:cubicBezTo>
                <a:cubicBezTo>
                  <a:pt x="1244853" y="520437"/>
                  <a:pt x="1264692" y="514065"/>
                  <a:pt x="1282889" y="504967"/>
                </a:cubicBezTo>
                <a:cubicBezTo>
                  <a:pt x="1291988" y="491319"/>
                  <a:pt x="1297841" y="474824"/>
                  <a:pt x="1310185" y="464023"/>
                </a:cubicBezTo>
                <a:cubicBezTo>
                  <a:pt x="1334873" y="442421"/>
                  <a:pt x="1392071" y="409432"/>
                  <a:pt x="1392071" y="409432"/>
                </a:cubicBezTo>
                <a:cubicBezTo>
                  <a:pt x="1396620" y="395784"/>
                  <a:pt x="1394485" y="377476"/>
                  <a:pt x="1405719" y="368489"/>
                </a:cubicBezTo>
                <a:cubicBezTo>
                  <a:pt x="1420366" y="356772"/>
                  <a:pt x="1443070" y="362230"/>
                  <a:pt x="1460310" y="354841"/>
                </a:cubicBezTo>
                <a:cubicBezTo>
                  <a:pt x="1475386" y="348380"/>
                  <a:pt x="1486264" y="334208"/>
                  <a:pt x="1501253" y="327546"/>
                </a:cubicBezTo>
                <a:cubicBezTo>
                  <a:pt x="1527545" y="315861"/>
                  <a:pt x="1555844" y="309348"/>
                  <a:pt x="1583140" y="300250"/>
                </a:cubicBezTo>
                <a:cubicBezTo>
                  <a:pt x="1596788" y="295701"/>
                  <a:pt x="1609977" y="289424"/>
                  <a:pt x="1624083" y="286603"/>
                </a:cubicBezTo>
                <a:cubicBezTo>
                  <a:pt x="1646829" y="282054"/>
                  <a:pt x="1669441" y="276769"/>
                  <a:pt x="1692322" y="272955"/>
                </a:cubicBezTo>
                <a:cubicBezTo>
                  <a:pt x="1724052" y="267667"/>
                  <a:pt x="1756207" y="265061"/>
                  <a:pt x="1787856" y="259307"/>
                </a:cubicBezTo>
                <a:cubicBezTo>
                  <a:pt x="1806310" y="255952"/>
                  <a:pt x="1823945" y="248743"/>
                  <a:pt x="1842447" y="245659"/>
                </a:cubicBezTo>
                <a:cubicBezTo>
                  <a:pt x="1878625" y="239629"/>
                  <a:pt x="1915320" y="237199"/>
                  <a:pt x="1951629" y="232012"/>
                </a:cubicBezTo>
                <a:cubicBezTo>
                  <a:pt x="2005249" y="224352"/>
                  <a:pt x="2038372" y="218926"/>
                  <a:pt x="2088107" y="204716"/>
                </a:cubicBezTo>
                <a:cubicBezTo>
                  <a:pt x="2101939" y="200764"/>
                  <a:pt x="2114831" y="193255"/>
                  <a:pt x="2129050" y="191068"/>
                </a:cubicBezTo>
                <a:cubicBezTo>
                  <a:pt x="2174238" y="184116"/>
                  <a:pt x="2220035" y="181970"/>
                  <a:pt x="2265528" y="177421"/>
                </a:cubicBezTo>
                <a:cubicBezTo>
                  <a:pt x="2283725" y="168322"/>
                  <a:pt x="2302867" y="160908"/>
                  <a:pt x="2320119" y="150125"/>
                </a:cubicBezTo>
                <a:cubicBezTo>
                  <a:pt x="2339408" y="138070"/>
                  <a:pt x="2354961" y="120467"/>
                  <a:pt x="2374710" y="109182"/>
                </a:cubicBezTo>
                <a:cubicBezTo>
                  <a:pt x="2389939" y="100480"/>
                  <a:pt x="2458425" y="84841"/>
                  <a:pt x="2470244" y="81886"/>
                </a:cubicBezTo>
                <a:cubicBezTo>
                  <a:pt x="2511187" y="86435"/>
                  <a:pt x="2552679" y="87455"/>
                  <a:pt x="2593074" y="95534"/>
                </a:cubicBezTo>
                <a:cubicBezTo>
                  <a:pt x="2621287" y="101177"/>
                  <a:pt x="2674961" y="122829"/>
                  <a:pt x="2674961" y="122829"/>
                </a:cubicBezTo>
                <a:cubicBezTo>
                  <a:pt x="2688609" y="131928"/>
                  <a:pt x="2699569" y="148640"/>
                  <a:pt x="2715904" y="150125"/>
                </a:cubicBezTo>
                <a:cubicBezTo>
                  <a:pt x="2884246" y="165429"/>
                  <a:pt x="2770769" y="127287"/>
                  <a:pt x="2906973" y="81886"/>
                </a:cubicBezTo>
                <a:lnTo>
                  <a:pt x="2988859" y="54591"/>
                </a:lnTo>
                <a:lnTo>
                  <a:pt x="3029803" y="40943"/>
                </a:lnTo>
                <a:cubicBezTo>
                  <a:pt x="3079210" y="8004"/>
                  <a:pt x="3056075" y="20982"/>
                  <a:pt x="3098041" y="0"/>
                </a:cubicBezTo>
                <a:lnTo>
                  <a:pt x="4967785" y="13647"/>
                </a:lnTo>
                <a:lnTo>
                  <a:pt x="4940489" y="27295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Forme libre : forme 22"/>
          <p:cNvSpPr/>
          <p:nvPr/>
        </p:nvSpPr>
        <p:spPr>
          <a:xfrm>
            <a:off x="2801160" y="4353840"/>
            <a:ext cx="2698200" cy="1056240"/>
          </a:xfrm>
          <a:custGeom>
            <a:avLst/>
            <a:gdLst/>
            <a:ahLst/>
            <a:rect l="l" t="t" r="r" b="b"/>
            <a:pathLst>
              <a:path w="4353636" h="1705970">
                <a:moveTo>
                  <a:pt x="0" y="0"/>
                </a:moveTo>
                <a:lnTo>
                  <a:pt x="0" y="0"/>
                </a:lnTo>
                <a:cubicBezTo>
                  <a:pt x="40943" y="13648"/>
                  <a:pt x="81580" y="28251"/>
                  <a:pt x="122830" y="40943"/>
                </a:cubicBezTo>
                <a:cubicBezTo>
                  <a:pt x="189318" y="61401"/>
                  <a:pt x="169148" y="44168"/>
                  <a:pt x="232012" y="81887"/>
                </a:cubicBezTo>
                <a:cubicBezTo>
                  <a:pt x="260142" y="98765"/>
                  <a:pt x="286603" y="118281"/>
                  <a:pt x="313898" y="136478"/>
                </a:cubicBezTo>
                <a:cubicBezTo>
                  <a:pt x="327546" y="145577"/>
                  <a:pt x="340171" y="156437"/>
                  <a:pt x="354842" y="163773"/>
                </a:cubicBezTo>
                <a:cubicBezTo>
                  <a:pt x="438778" y="205742"/>
                  <a:pt x="392499" y="179781"/>
                  <a:pt x="491319" y="245660"/>
                </a:cubicBezTo>
                <a:lnTo>
                  <a:pt x="532263" y="272955"/>
                </a:lnTo>
                <a:cubicBezTo>
                  <a:pt x="545911" y="282053"/>
                  <a:pt x="557645" y="295064"/>
                  <a:pt x="573206" y="300251"/>
                </a:cubicBezTo>
                <a:cubicBezTo>
                  <a:pt x="586854" y="304800"/>
                  <a:pt x="601282" y="307465"/>
                  <a:pt x="614149" y="313899"/>
                </a:cubicBezTo>
                <a:cubicBezTo>
                  <a:pt x="719973" y="366811"/>
                  <a:pt x="593124" y="320538"/>
                  <a:pt x="696036" y="354842"/>
                </a:cubicBezTo>
                <a:cubicBezTo>
                  <a:pt x="746469" y="430493"/>
                  <a:pt x="694475" y="370655"/>
                  <a:pt x="764275" y="409433"/>
                </a:cubicBezTo>
                <a:cubicBezTo>
                  <a:pt x="792952" y="425365"/>
                  <a:pt x="815039" y="453650"/>
                  <a:pt x="846161" y="464024"/>
                </a:cubicBezTo>
                <a:lnTo>
                  <a:pt x="928048" y="491319"/>
                </a:lnTo>
                <a:lnTo>
                  <a:pt x="1091821" y="600501"/>
                </a:lnTo>
                <a:lnTo>
                  <a:pt x="1132764" y="627797"/>
                </a:lnTo>
                <a:cubicBezTo>
                  <a:pt x="1146412" y="636896"/>
                  <a:pt x="1163865" y="641971"/>
                  <a:pt x="1173707" y="655093"/>
                </a:cubicBezTo>
                <a:cubicBezTo>
                  <a:pt x="1187637" y="673667"/>
                  <a:pt x="1257170" y="777099"/>
                  <a:pt x="1296537" y="805218"/>
                </a:cubicBezTo>
                <a:cubicBezTo>
                  <a:pt x="1326049" y="826298"/>
                  <a:pt x="1358660" y="835024"/>
                  <a:pt x="1392072" y="846161"/>
                </a:cubicBezTo>
                <a:cubicBezTo>
                  <a:pt x="1419367" y="864358"/>
                  <a:pt x="1442837" y="890378"/>
                  <a:pt x="1473958" y="900752"/>
                </a:cubicBezTo>
                <a:cubicBezTo>
                  <a:pt x="1501254" y="909851"/>
                  <a:pt x="1531905" y="912088"/>
                  <a:pt x="1555845" y="928048"/>
                </a:cubicBezTo>
                <a:cubicBezTo>
                  <a:pt x="1569493" y="937146"/>
                  <a:pt x="1581712" y="948882"/>
                  <a:pt x="1596788" y="955343"/>
                </a:cubicBezTo>
                <a:cubicBezTo>
                  <a:pt x="1614028" y="962732"/>
                  <a:pt x="1633344" y="963838"/>
                  <a:pt x="1651379" y="968991"/>
                </a:cubicBezTo>
                <a:cubicBezTo>
                  <a:pt x="1665211" y="972943"/>
                  <a:pt x="1679099" y="976972"/>
                  <a:pt x="1692322" y="982639"/>
                </a:cubicBezTo>
                <a:cubicBezTo>
                  <a:pt x="1810370" y="1033231"/>
                  <a:pt x="1691839" y="991576"/>
                  <a:pt x="1787857" y="1023582"/>
                </a:cubicBezTo>
                <a:lnTo>
                  <a:pt x="1869743" y="1078173"/>
                </a:lnTo>
                <a:lnTo>
                  <a:pt x="1910687" y="1105469"/>
                </a:lnTo>
                <a:cubicBezTo>
                  <a:pt x="1919785" y="1119117"/>
                  <a:pt x="1927481" y="1133811"/>
                  <a:pt x="1937982" y="1146412"/>
                </a:cubicBezTo>
                <a:cubicBezTo>
                  <a:pt x="1950338" y="1161239"/>
                  <a:pt x="1969552" y="1170483"/>
                  <a:pt x="1978925" y="1187355"/>
                </a:cubicBezTo>
                <a:cubicBezTo>
                  <a:pt x="1992898" y="1212506"/>
                  <a:pt x="1990261" y="1245302"/>
                  <a:pt x="2006221" y="1269242"/>
                </a:cubicBezTo>
                <a:cubicBezTo>
                  <a:pt x="2015319" y="1282890"/>
                  <a:pt x="2026854" y="1295196"/>
                  <a:pt x="2033516" y="1310185"/>
                </a:cubicBezTo>
                <a:cubicBezTo>
                  <a:pt x="2045201" y="1336477"/>
                  <a:pt x="2051713" y="1364776"/>
                  <a:pt x="2060812" y="1392072"/>
                </a:cubicBezTo>
                <a:lnTo>
                  <a:pt x="2088107" y="1473958"/>
                </a:lnTo>
                <a:lnTo>
                  <a:pt x="2101755" y="1514901"/>
                </a:lnTo>
                <a:cubicBezTo>
                  <a:pt x="2113772" y="1550952"/>
                  <a:pt x="2134797" y="1625998"/>
                  <a:pt x="2169994" y="1637731"/>
                </a:cubicBezTo>
                <a:cubicBezTo>
                  <a:pt x="2183642" y="1642280"/>
                  <a:pt x="2196981" y="1647890"/>
                  <a:pt x="2210937" y="1651379"/>
                </a:cubicBezTo>
                <a:cubicBezTo>
                  <a:pt x="2236881" y="1657865"/>
                  <a:pt x="2305744" y="1668167"/>
                  <a:pt x="2333767" y="1678675"/>
                </a:cubicBezTo>
                <a:cubicBezTo>
                  <a:pt x="2352816" y="1685818"/>
                  <a:pt x="2370161" y="1696872"/>
                  <a:pt x="2388358" y="1705970"/>
                </a:cubicBezTo>
                <a:cubicBezTo>
                  <a:pt x="2461146" y="1701421"/>
                  <a:pt x="2534193" y="1699957"/>
                  <a:pt x="2606722" y="1692322"/>
                </a:cubicBezTo>
                <a:cubicBezTo>
                  <a:pt x="2621029" y="1690816"/>
                  <a:pt x="2633559" y="1681496"/>
                  <a:pt x="2647666" y="1678675"/>
                </a:cubicBezTo>
                <a:cubicBezTo>
                  <a:pt x="2701935" y="1667821"/>
                  <a:pt x="2756122" y="1653108"/>
                  <a:pt x="2811439" y="1651379"/>
                </a:cubicBezTo>
                <a:lnTo>
                  <a:pt x="3248167" y="1637731"/>
                </a:lnTo>
                <a:cubicBezTo>
                  <a:pt x="3261815" y="1633182"/>
                  <a:pt x="3275278" y="1628036"/>
                  <a:pt x="3289110" y="1624084"/>
                </a:cubicBezTo>
                <a:cubicBezTo>
                  <a:pt x="3307145" y="1618931"/>
                  <a:pt x="3326924" y="1618824"/>
                  <a:pt x="3343701" y="1610436"/>
                </a:cubicBezTo>
                <a:cubicBezTo>
                  <a:pt x="3364046" y="1600264"/>
                  <a:pt x="3377947" y="1579665"/>
                  <a:pt x="3398292" y="1569493"/>
                </a:cubicBezTo>
                <a:cubicBezTo>
                  <a:pt x="3424027" y="1556626"/>
                  <a:pt x="3480179" y="1542197"/>
                  <a:pt x="3480179" y="1542197"/>
                </a:cubicBezTo>
                <a:lnTo>
                  <a:pt x="3534770" y="1460310"/>
                </a:lnTo>
                <a:cubicBezTo>
                  <a:pt x="3543869" y="1446662"/>
                  <a:pt x="3550468" y="1430965"/>
                  <a:pt x="3562066" y="1419367"/>
                </a:cubicBezTo>
                <a:lnTo>
                  <a:pt x="3603009" y="1378424"/>
                </a:lnTo>
                <a:cubicBezTo>
                  <a:pt x="3629340" y="1246770"/>
                  <a:pt x="3597096" y="1362954"/>
                  <a:pt x="3643952" y="1269242"/>
                </a:cubicBezTo>
                <a:cubicBezTo>
                  <a:pt x="3650386" y="1256375"/>
                  <a:pt x="3651933" y="1241522"/>
                  <a:pt x="3657600" y="1228299"/>
                </a:cubicBezTo>
                <a:cubicBezTo>
                  <a:pt x="3665614" y="1209599"/>
                  <a:pt x="3676881" y="1192407"/>
                  <a:pt x="3684895" y="1173707"/>
                </a:cubicBezTo>
                <a:cubicBezTo>
                  <a:pt x="3690562" y="1160484"/>
                  <a:pt x="3690563" y="1144734"/>
                  <a:pt x="3698543" y="1132764"/>
                </a:cubicBezTo>
                <a:cubicBezTo>
                  <a:pt x="3709249" y="1116705"/>
                  <a:pt x="3725839" y="1105469"/>
                  <a:pt x="3739487" y="1091821"/>
                </a:cubicBezTo>
                <a:cubicBezTo>
                  <a:pt x="3744036" y="1078173"/>
                  <a:pt x="3746701" y="1063745"/>
                  <a:pt x="3753134" y="1050878"/>
                </a:cubicBezTo>
                <a:cubicBezTo>
                  <a:pt x="3760470" y="1036207"/>
                  <a:pt x="3773969" y="1025011"/>
                  <a:pt x="3780430" y="1009934"/>
                </a:cubicBezTo>
                <a:cubicBezTo>
                  <a:pt x="3787819" y="992694"/>
                  <a:pt x="3788925" y="973378"/>
                  <a:pt x="3794078" y="955343"/>
                </a:cubicBezTo>
                <a:cubicBezTo>
                  <a:pt x="3798030" y="941511"/>
                  <a:pt x="3804604" y="928443"/>
                  <a:pt x="3807725" y="914400"/>
                </a:cubicBezTo>
                <a:cubicBezTo>
                  <a:pt x="3813481" y="888499"/>
                  <a:pt x="3833722" y="733296"/>
                  <a:pt x="3848669" y="723331"/>
                </a:cubicBezTo>
                <a:lnTo>
                  <a:pt x="3889612" y="696036"/>
                </a:lnTo>
                <a:cubicBezTo>
                  <a:pt x="3898710" y="682388"/>
                  <a:pt x="3904099" y="665339"/>
                  <a:pt x="3916907" y="655093"/>
                </a:cubicBezTo>
                <a:cubicBezTo>
                  <a:pt x="3928141" y="646106"/>
                  <a:pt x="3944984" y="647879"/>
                  <a:pt x="3957851" y="641445"/>
                </a:cubicBezTo>
                <a:cubicBezTo>
                  <a:pt x="3972522" y="634109"/>
                  <a:pt x="3985146" y="623248"/>
                  <a:pt x="3998794" y="614149"/>
                </a:cubicBezTo>
                <a:cubicBezTo>
                  <a:pt x="4007893" y="600501"/>
                  <a:pt x="4014492" y="584804"/>
                  <a:pt x="4026090" y="573206"/>
                </a:cubicBezTo>
                <a:cubicBezTo>
                  <a:pt x="4037688" y="561608"/>
                  <a:pt x="4056232" y="558254"/>
                  <a:pt x="4067033" y="545910"/>
                </a:cubicBezTo>
                <a:cubicBezTo>
                  <a:pt x="4178489" y="418531"/>
                  <a:pt x="4070445" y="498144"/>
                  <a:pt x="4162567" y="436728"/>
                </a:cubicBezTo>
                <a:cubicBezTo>
                  <a:pt x="4235362" y="327538"/>
                  <a:pt x="4139815" y="459482"/>
                  <a:pt x="4230806" y="368490"/>
                </a:cubicBezTo>
                <a:cubicBezTo>
                  <a:pt x="4292537" y="306758"/>
                  <a:pt x="4219336" y="340467"/>
                  <a:pt x="4299045" y="313899"/>
                </a:cubicBezTo>
                <a:cubicBezTo>
                  <a:pt x="4331983" y="264491"/>
                  <a:pt x="4311669" y="280290"/>
                  <a:pt x="4353636" y="259307"/>
                </a:cubicBezTo>
                <a:lnTo>
                  <a:pt x="4353636" y="25930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0" name="Picture 2" descr=""/>
          <p:cNvPicPr/>
          <p:nvPr/>
        </p:nvPicPr>
        <p:blipFill>
          <a:blip r:embed="rId14"/>
          <a:stretch/>
        </p:blipFill>
        <p:spPr>
          <a:xfrm>
            <a:off x="3520080" y="5045400"/>
            <a:ext cx="577440" cy="3934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4" descr=""/>
          <p:cNvPicPr/>
          <p:nvPr/>
        </p:nvPicPr>
        <p:blipFill>
          <a:blip r:embed="rId15"/>
          <a:stretch/>
        </p:blipFill>
        <p:spPr>
          <a:xfrm>
            <a:off x="3905640" y="4754520"/>
            <a:ext cx="488880" cy="29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Espace réservé du contenu 4" descr=""/>
          <p:cNvPicPr/>
          <p:nvPr/>
        </p:nvPicPr>
        <p:blipFill>
          <a:blip r:embed="rId1"/>
          <a:stretch/>
        </p:blipFill>
        <p:spPr>
          <a:xfrm>
            <a:off x="893880" y="2853000"/>
            <a:ext cx="5770800" cy="555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Espace réservé du contenu 4" descr=""/>
          <p:cNvPicPr/>
          <p:nvPr/>
        </p:nvPicPr>
        <p:blipFill>
          <a:blip r:embed="rId1"/>
          <a:stretch/>
        </p:blipFill>
        <p:spPr>
          <a:xfrm>
            <a:off x="907920" y="2670120"/>
            <a:ext cx="5742000" cy="584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Espace réservé du contenu 4" descr=""/>
          <p:cNvPicPr/>
          <p:nvPr/>
        </p:nvPicPr>
        <p:blipFill>
          <a:blip r:embed="rId1"/>
          <a:stretch/>
        </p:blipFill>
        <p:spPr>
          <a:xfrm>
            <a:off x="888840" y="2468880"/>
            <a:ext cx="5780160" cy="611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Espace réservé du contenu 4" descr=""/>
          <p:cNvPicPr/>
          <p:nvPr/>
        </p:nvPicPr>
        <p:blipFill>
          <a:blip r:embed="rId1"/>
          <a:stretch/>
        </p:blipFill>
        <p:spPr>
          <a:xfrm>
            <a:off x="865080" y="2450520"/>
            <a:ext cx="5828040" cy="613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1829</TotalTime>
  <Application>LibreOffice/7.2.5.2$Windows_X86_64 LibreOffice_project/499f9727c189e6ef3471021d6132d4c694f357e5</Application>
  <AppVersion>15.0000</AppVersion>
  <Words>392</Words>
  <Paragraphs>57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2020-04-21T18:23:00Z</dcterms:created>
  <dc:creator>Chloë</dc:creator>
  <dc:description/>
  <dc:language>fr-FR</dc:language>
  <cp:lastModifiedBy/>
  <dcterms:modified xsi:type="dcterms:W3CDTF">2022-11-24T16:19:20Z</dcterms:modified>
  <cp:revision>26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Personnalisé</vt:lpwstr>
  </property>
  <property fmtid="{D5CDD505-2E9C-101B-9397-08002B2CF9AE}" pid="3" name="Slides">
    <vt:i4>55</vt:i4>
  </property>
</Properties>
</file>